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309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3" r:id="rId45"/>
    <p:sldId id="304" r:id="rId46"/>
    <p:sldId id="305" r:id="rId47"/>
    <p:sldId id="306" r:id="rId48"/>
    <p:sldId id="307" r:id="rId49"/>
    <p:sldId id="308" r:id="rId5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2653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3.xml"/><Relationship Id="rId3" Type="http://schemas.openxmlformats.org/officeDocument/2006/relationships/image" Target="../media/image6.png"/><Relationship Id="rId7" Type="http://schemas.openxmlformats.org/officeDocument/2006/relationships/slide" Target="../slides/slide11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8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slide" Target="../slides/slide4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词汇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句子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658368" cy="658368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1cd493884c1ed47f632#tid=67073f7e99802500095f1a7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70078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2688336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3685032"/>
            <a:ext cx="768096" cy="768096"/>
          </a:xfrm>
          <a:prstGeom prst="rect">
            <a:avLst/>
          </a:prstGeom>
        </p:spPr>
      </p:pic>
      <p:pic>
        <p:nvPicPr>
          <p:cNvPr id="7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4672584"/>
            <a:ext cx="768096" cy="768096"/>
          </a:xfrm>
          <a:prstGeom prst="rect">
            <a:avLst/>
          </a:prstGeom>
        </p:spPr>
      </p:pic>
      <p:sp>
        <p:nvSpPr>
          <p:cNvPr id="8" name="MasterShapeName"/>
          <p:cNvSpPr/>
          <p:nvPr/>
        </p:nvSpPr>
        <p:spPr>
          <a:xfrm>
            <a:off x="5504688" y="170078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2688336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10" name="MasterShapeName"/>
          <p:cNvSpPr/>
          <p:nvPr/>
        </p:nvSpPr>
        <p:spPr>
          <a:xfrm>
            <a:off x="5504688" y="368503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1" name="MasterShapeName"/>
          <p:cNvSpPr/>
          <p:nvPr/>
        </p:nvSpPr>
        <p:spPr>
          <a:xfrm>
            <a:off x="5504688" y="467258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sz="2400" dirty="0"/>
          </a:p>
        </p:txBody>
      </p:sp>
      <p:sp>
        <p:nvSpPr>
          <p:cNvPr id="12" name="MasterShapeName?linknodeid=15853ca54&amp;color=RGB(0,96,96)">
            <a:hlinkClick r:id="rId6" action="ppaction://hlinksldjump"/>
          </p:cNvPr>
          <p:cNvSpPr/>
          <p:nvPr/>
        </p:nvSpPr>
        <p:spPr>
          <a:xfrm>
            <a:off x="6803136" y="1837944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集素材</a:t>
            </a:r>
            <a:endParaRPr lang="en-US" sz="2400" dirty="0"/>
          </a:p>
        </p:txBody>
      </p:sp>
      <p:sp>
        <p:nvSpPr>
          <p:cNvPr id="13" name="MasterShapeName?linknodeid=f40209c4b&amp;color=RGB(0,96,96)">
            <a:hlinkClick r:id="rId7" action="ppaction://hlinksldjump"/>
          </p:cNvPr>
          <p:cNvSpPr/>
          <p:nvPr/>
        </p:nvSpPr>
        <p:spPr>
          <a:xfrm>
            <a:off x="6803136" y="2862072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课文绘</a:t>
            </a:r>
            <a:endParaRPr lang="en-US" sz="2400" dirty="0"/>
          </a:p>
        </p:txBody>
      </p:sp>
      <p:sp>
        <p:nvSpPr>
          <p:cNvPr id="14" name="MasterShapeName?linknodeid=9fd789d6a&amp;color=RGB(0,96,96)">
            <a:hlinkClick r:id="rId8" action="ppaction://hlinksldjump"/>
          </p:cNvPr>
          <p:cNvSpPr/>
          <p:nvPr/>
        </p:nvSpPr>
        <p:spPr>
          <a:xfrm>
            <a:off x="6803136" y="388620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词汇斩</a:t>
            </a:r>
            <a:endParaRPr lang="en-US" sz="2400" dirty="0"/>
          </a:p>
        </p:txBody>
      </p:sp>
      <p:sp>
        <p:nvSpPr>
          <p:cNvPr id="15" name="MasterShapeName?linknodeid=298608997&amp;color=RGB(0,96,96)">
            <a:hlinkClick r:id="rId9" action="ppaction://hlinksldjump"/>
          </p:cNvPr>
          <p:cNvSpPr/>
          <p:nvPr/>
        </p:nvSpPr>
        <p:spPr>
          <a:xfrm>
            <a:off x="6803136" y="4910328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集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67512" cy="6675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868680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集素材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课文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03504" cy="69494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课文绘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1.png"/><Relationship Id="rId4" Type="http://schemas.openxmlformats.org/officeDocument/2006/relationships/image" Target="../media/image27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3.png"/><Relationship Id="rId4" Type="http://schemas.openxmlformats.org/officeDocument/2006/relationships/image" Target="../media/image3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3.png"/><Relationship Id="rId4" Type="http://schemas.openxmlformats.org/officeDocument/2006/relationships/image" Target="../media/image3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b3e266c7a?pid=15853ca54&amp;color=0,55,96&amp;vtp=1&amp;bt=1&amp;bbb=1&amp;hb=1">
            <a:extLst>
              <a:ext uri="{FF2B5EF4-FFF2-40B4-BE49-F238E27FC236}">
                <a16:creationId xmlns:a16="http://schemas.microsoft.com/office/drawing/2014/main" id="{13722203-9670-3A17-9363-21D9ED47D03F}"/>
              </a:ext>
            </a:extLst>
          </p:cNvPr>
          <p:cNvSpPr/>
          <p:nvPr/>
        </p:nvSpPr>
        <p:spPr>
          <a:xfrm>
            <a:off x="502920" y="1512000"/>
            <a:ext cx="10570464" cy="37071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Nightingale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suffered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illness.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continued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devote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herself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Nightingale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August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13th,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1910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90,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legacy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continues.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death,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International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Committee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Cross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Florence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Nightingale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Medal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excellent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nurses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International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Nurses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12th）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celebrated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birthday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1965.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弗洛伦斯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·南丁格尔，英国护士，近代护理学和护士教育创始人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。由于她常常在夜间手执风灯巡查病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，人们都称呼她为“提灯女神”。南丁格尔是世界上第一位真正的护士，开创了护理事业。“南丁格尔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”也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成为护士精神的代名词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。国际护士节设立在每年的5月12日，以纪念南丁格尔不畏艰险、甘于奉献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、救死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扶伤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、勇于献身的人道主义精神。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714928789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e8ee1e392?pid=f40209c4b&amp;color=0,55,96&amp;tib=255,255,255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" y="1508760"/>
            <a:ext cx="7808976" cy="354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e8ee1e392?pid=f40209c4b&amp;color=0,55,96&amp;mp=1&amp;tib=255,255,255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" y="1508760"/>
            <a:ext cx="7818120" cy="39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04c608a5?pid=9fd789d6a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必刷词汇</a:t>
            </a:r>
            <a:endParaRPr lang="en-US" altLang="zh-CN" sz="2400" dirty="0"/>
          </a:p>
        </p:txBody>
      </p:sp>
      <p:sp>
        <p:nvSpPr>
          <p:cNvPr id="3" name="QB_5_BD.1_1#5685e9f6d?pid=504c608a5&amp;color=0,55,96&amp;vtp=1&amp;bbb=1"/>
          <p:cNvSpPr/>
          <p:nvPr/>
        </p:nvSpPr>
        <p:spPr>
          <a:xfrm>
            <a:off x="502920" y="2045175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.委托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；交付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2.tuition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.专业服务费；报酬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学费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4.union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.保险；保险业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.高尚的道德；美德；优秀品质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.昏倒；晕厥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.不清楚的；微弱的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.同事；同僚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.十年；十年期</a:t>
            </a:r>
            <a:endParaRPr lang="en-US" altLang="zh-CN" sz="1800" dirty="0"/>
          </a:p>
        </p:txBody>
      </p:sp>
      <p:sp>
        <p:nvSpPr>
          <p:cNvPr id="4" name="QB_5_AN.2_1#5685e9f6d.blank?pid=504c608a5&amp;color=0,55,96&amp;vpa=1&amp;vtp=1&amp;bbb=1"/>
          <p:cNvSpPr/>
          <p:nvPr/>
        </p:nvSpPr>
        <p:spPr>
          <a:xfrm>
            <a:off x="654526" y="2014695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entrust</a:t>
            </a:r>
            <a:endParaRPr lang="en-US" altLang="zh-CN" dirty="0"/>
          </a:p>
        </p:txBody>
      </p:sp>
      <p:sp>
        <p:nvSpPr>
          <p:cNvPr id="6" name="QB_5_AN.4_1#5685e9f6d.blank?pid=504c608a5&amp;color=0,55,96&amp;vpa=2&amp;vtp=1&amp;bbb=1"/>
          <p:cNvSpPr/>
          <p:nvPr/>
        </p:nvSpPr>
        <p:spPr>
          <a:xfrm>
            <a:off x="1562576" y="2433795"/>
            <a:ext cx="2224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（小组）教学；讲课</a:t>
            </a:r>
            <a:endParaRPr lang="en-US" altLang="zh-CN" dirty="0"/>
          </a:p>
        </p:txBody>
      </p:sp>
      <p:sp>
        <p:nvSpPr>
          <p:cNvPr id="8" name="QB_5_AN.6_1#5685e9f6d.blank?pid=504c608a5&amp;color=0,55,96&amp;vpa=3&amp;vtp=1&amp;bbb=1"/>
          <p:cNvSpPr/>
          <p:nvPr/>
        </p:nvSpPr>
        <p:spPr>
          <a:xfrm>
            <a:off x="654526" y="2852895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</a:t>
            </a:r>
            <a:endParaRPr lang="en-US" altLang="zh-CN" dirty="0"/>
          </a:p>
        </p:txBody>
      </p:sp>
      <p:sp>
        <p:nvSpPr>
          <p:cNvPr id="9" name="QB_5_AN.7_1#5685e9f6d.blank?pid=504c608a5&amp;color=0,55,96&amp;vpa=4&amp;vtp=1&amp;bbb=1"/>
          <p:cNvSpPr/>
          <p:nvPr/>
        </p:nvSpPr>
        <p:spPr>
          <a:xfrm>
            <a:off x="3810476" y="2852895"/>
            <a:ext cx="763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tuition</a:t>
            </a:r>
            <a:endParaRPr lang="en-US" altLang="zh-CN" dirty="0"/>
          </a:p>
        </p:txBody>
      </p:sp>
      <p:sp>
        <p:nvSpPr>
          <p:cNvPr id="10" name="QB_5_AN.8_1#5685e9f6d.blank?pid=504c608a5&amp;color=0,55,96&amp;vpa=5&amp;vtp=1&amp;bbb=1"/>
          <p:cNvSpPr/>
          <p:nvPr/>
        </p:nvSpPr>
        <p:spPr>
          <a:xfrm>
            <a:off x="4724876" y="2852895"/>
            <a:ext cx="534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fees</a:t>
            </a:r>
            <a:endParaRPr lang="en-US" altLang="zh-CN" dirty="0"/>
          </a:p>
        </p:txBody>
      </p:sp>
      <p:sp>
        <p:nvSpPr>
          <p:cNvPr id="12" name="QB_5_AN.10_1#5685e9f6d.blank?pid=504c608a5&amp;color=0,55,96&amp;vpa=6&amp;vtp=1&amp;bbb=1"/>
          <p:cNvSpPr/>
          <p:nvPr/>
        </p:nvSpPr>
        <p:spPr>
          <a:xfrm>
            <a:off x="1486376" y="3271995"/>
            <a:ext cx="2224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协会；联合会；工会</a:t>
            </a:r>
            <a:endParaRPr lang="en-US" altLang="zh-CN" dirty="0"/>
          </a:p>
        </p:txBody>
      </p:sp>
      <p:sp>
        <p:nvSpPr>
          <p:cNvPr id="14" name="QB_5_AN.12_1#5685e9f6d.blank?pid=504c608a5&amp;color=0,55,96&amp;vpa=7&amp;vtp=1&amp;bbb=1"/>
          <p:cNvSpPr/>
          <p:nvPr/>
        </p:nvSpPr>
        <p:spPr>
          <a:xfrm>
            <a:off x="641826" y="3691095"/>
            <a:ext cx="1042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insurance</a:t>
            </a:r>
            <a:endParaRPr lang="en-US" altLang="zh-CN" dirty="0"/>
          </a:p>
        </p:txBody>
      </p:sp>
      <p:sp>
        <p:nvSpPr>
          <p:cNvPr id="16" name="QB_5_AN.14_1#5685e9f6d.blank?pid=504c608a5&amp;color=0,55,96&amp;vpa=8&amp;vtp=1&amp;bbb=1"/>
          <p:cNvSpPr/>
          <p:nvPr/>
        </p:nvSpPr>
        <p:spPr>
          <a:xfrm>
            <a:off x="641826" y="4110195"/>
            <a:ext cx="700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virtue</a:t>
            </a:r>
            <a:endParaRPr lang="en-US" altLang="zh-CN" dirty="0"/>
          </a:p>
        </p:txBody>
      </p:sp>
      <p:sp>
        <p:nvSpPr>
          <p:cNvPr id="18" name="QB_5_AN.16_1#5685e9f6d.blank?pid=504c608a5&amp;color=0,55,96&amp;vpa=9&amp;vtp=1&amp;bbb=1"/>
          <p:cNvSpPr/>
          <p:nvPr/>
        </p:nvSpPr>
        <p:spPr>
          <a:xfrm>
            <a:off x="641826" y="4529295"/>
            <a:ext cx="585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faint</a:t>
            </a:r>
            <a:endParaRPr lang="en-US" altLang="zh-CN" dirty="0"/>
          </a:p>
        </p:txBody>
      </p:sp>
      <p:sp>
        <p:nvSpPr>
          <p:cNvPr id="20" name="QB_5_AN.18_1#5685e9f6d.blank?pid=504c608a5&amp;color=0,55,96&amp;vpa=10&amp;vtp=1&amp;bbb=1"/>
          <p:cNvSpPr/>
          <p:nvPr/>
        </p:nvSpPr>
        <p:spPr>
          <a:xfrm>
            <a:off x="641826" y="4935695"/>
            <a:ext cx="1042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colleague</a:t>
            </a:r>
            <a:endParaRPr lang="en-US" altLang="zh-CN" dirty="0"/>
          </a:p>
        </p:txBody>
      </p:sp>
      <p:sp>
        <p:nvSpPr>
          <p:cNvPr id="22" name="QB_5_AN.20_1#5685e9f6d.blank?pid=504c608a5&amp;color=0,55,96&amp;vpa=11&amp;vtp=1&amp;bbb=1"/>
          <p:cNvSpPr/>
          <p:nvPr/>
        </p:nvSpPr>
        <p:spPr>
          <a:xfrm>
            <a:off x="654526" y="5346540"/>
            <a:ext cx="801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decade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2" grpId="0" build="p" animBg="1"/>
      <p:bldP spid="14" grpId="0" build="p" animBg="1"/>
      <p:bldP spid="16" grpId="0" build="p" animBg="1"/>
      <p:bldP spid="18" grpId="0" build="p" animBg="1"/>
      <p:bldP spid="20" grpId="0" build="p" animBg="1"/>
      <p:bldP spid="2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1_1#c6ce6cc3d?pid=504c608a5&amp;color=0,55,96&amp;vtp=1&amp;bt=1&amp;bbb=1"/>
          <p:cNvSpPr/>
          <p:nvPr/>
        </p:nvSpPr>
        <p:spPr>
          <a:xfrm>
            <a:off x="502920" y="150876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.在别处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；去别处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.节省物；节省；节约；［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.］储蓄金；存款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.学前班；幼儿园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.珍稀的；宝贵的辨previous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.员工；全体职员辨stuff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1800" dirty="0"/>
          </a:p>
        </p:txBody>
      </p:sp>
      <p:sp>
        <p:nvSpPr>
          <p:cNvPr id="3" name="QB_5_AN.22_1#c6ce6cc3d.blank?pid=504c608a5&amp;color=0,55,96&amp;vpa=12&amp;vtp=1&amp;bbb=1"/>
          <p:cNvSpPr/>
          <p:nvPr/>
        </p:nvSpPr>
        <p:spPr>
          <a:xfrm>
            <a:off x="794226" y="1478280"/>
            <a:ext cx="1081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elsewhere</a:t>
            </a:r>
            <a:endParaRPr lang="en-US" altLang="zh-CN" dirty="0"/>
          </a:p>
        </p:txBody>
      </p:sp>
      <p:sp>
        <p:nvSpPr>
          <p:cNvPr id="5" name="QB_5_AN.24_1#c6ce6cc3d.blank?pid=504c608a5&amp;color=0,55,96&amp;vpa=13&amp;vtp=1&amp;bbb=1"/>
          <p:cNvSpPr/>
          <p:nvPr/>
        </p:nvSpPr>
        <p:spPr>
          <a:xfrm>
            <a:off x="773017" y="1884680"/>
            <a:ext cx="763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saving</a:t>
            </a:r>
            <a:endParaRPr lang="en-US" altLang="zh-CN" dirty="0"/>
          </a:p>
        </p:txBody>
      </p:sp>
      <p:sp>
        <p:nvSpPr>
          <p:cNvPr id="7" name="QB_5_AN.26_1#c6ce6cc3d.blank?pid=504c608a5&amp;color=0,55,96&amp;vpa=14&amp;vtp=1&amp;bbb=1"/>
          <p:cNvSpPr/>
          <p:nvPr/>
        </p:nvSpPr>
        <p:spPr>
          <a:xfrm>
            <a:off x="794226" y="2303780"/>
            <a:ext cx="13182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kindergarten</a:t>
            </a:r>
            <a:endParaRPr lang="en-US" altLang="zh-CN" dirty="0"/>
          </a:p>
        </p:txBody>
      </p:sp>
      <p:sp>
        <p:nvSpPr>
          <p:cNvPr id="9" name="QB_5_AN.28_1#c6ce6cc3d.blank?pid=504c608a5&amp;color=0,55,96&amp;vpa=15&amp;vtp=1&amp;bbb=1"/>
          <p:cNvSpPr/>
          <p:nvPr/>
        </p:nvSpPr>
        <p:spPr>
          <a:xfrm>
            <a:off x="806926" y="2722880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precious</a:t>
            </a:r>
            <a:endParaRPr lang="en-US" altLang="zh-CN" dirty="0"/>
          </a:p>
        </p:txBody>
      </p:sp>
      <p:sp>
        <p:nvSpPr>
          <p:cNvPr id="10" name="QB_5_AN.29_1#c6ce6cc3d.blank?pid=504c608a5&amp;color=0,55,96&amp;vpa=16&amp;vtp=1&amp;bbb=1"/>
          <p:cNvSpPr/>
          <p:nvPr/>
        </p:nvSpPr>
        <p:spPr>
          <a:xfrm>
            <a:off x="5366226" y="2735580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先前的；以往的</a:t>
            </a:r>
            <a:endParaRPr lang="en-US" altLang="zh-CN" dirty="0"/>
          </a:p>
        </p:txBody>
      </p:sp>
      <p:sp>
        <p:nvSpPr>
          <p:cNvPr id="12" name="QB_5_AN.31_1#c6ce6cc3d.blank?pid=504c608a5&amp;color=0,55,96&amp;vpa=17&amp;vtp=1&amp;bbb=1"/>
          <p:cNvSpPr/>
          <p:nvPr/>
        </p:nvSpPr>
        <p:spPr>
          <a:xfrm>
            <a:off x="768826" y="3133725"/>
            <a:ext cx="5689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staff</a:t>
            </a:r>
            <a:endParaRPr lang="en-US" altLang="zh-CN" dirty="0"/>
          </a:p>
        </p:txBody>
      </p:sp>
      <p:sp>
        <p:nvSpPr>
          <p:cNvPr id="13" name="QB_5_AN.32_1#c6ce6cc3d.blank?pid=504c608a5&amp;color=0,55,96&amp;vpa=18&amp;vtp=1&amp;bbb=1"/>
          <p:cNvSpPr/>
          <p:nvPr/>
        </p:nvSpPr>
        <p:spPr>
          <a:xfrm>
            <a:off x="4180999" y="313372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东西；物品</a:t>
            </a:r>
            <a:endParaRPr lang="en-US" altLang="zh-CN" dirty="0"/>
          </a:p>
        </p:txBody>
      </p:sp>
      <p:sp>
        <p:nvSpPr>
          <p:cNvPr id="14" name="QB_5_BD.33_1#15763c49b?sp=1&amp;pid=504c608a5&amp;color=0,55,96&amp;vtp=1&amp;bbb=1"/>
          <p:cNvSpPr/>
          <p:nvPr/>
        </p:nvSpPr>
        <p:spPr>
          <a:xfrm>
            <a:off x="502920" y="357759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.聘任；雇用；租用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.租借；租用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.解雇</a:t>
            </a:r>
            <a:endParaRPr lang="en-US" altLang="zh-CN" sz="1800" dirty="0"/>
          </a:p>
        </p:txBody>
      </p:sp>
      <p:sp>
        <p:nvSpPr>
          <p:cNvPr id="15" name="QB_5_AN.34_1#15763c49b.blank?pid=504c608a5&amp;color=0,55,96&amp;vpa=19&amp;vtp=1&amp;bbb=1"/>
          <p:cNvSpPr/>
          <p:nvPr/>
        </p:nvSpPr>
        <p:spPr>
          <a:xfrm>
            <a:off x="794226" y="3547110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hire</a:t>
            </a:r>
            <a:endParaRPr lang="en-US" altLang="zh-CN" dirty="0"/>
          </a:p>
        </p:txBody>
      </p:sp>
      <p:sp>
        <p:nvSpPr>
          <p:cNvPr id="16" name="QB_5_AN.35_1#15763c49b.blank?pid=504c608a5&amp;color=0,55,96&amp;vpa=20&amp;vtp=1&amp;bbb=1"/>
          <p:cNvSpPr/>
          <p:nvPr/>
        </p:nvSpPr>
        <p:spPr>
          <a:xfrm>
            <a:off x="978376" y="3945255"/>
            <a:ext cx="484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</a:t>
            </a:r>
            <a:endParaRPr lang="en-US" altLang="zh-CN" dirty="0"/>
          </a:p>
        </p:txBody>
      </p:sp>
      <p:sp>
        <p:nvSpPr>
          <p:cNvPr id="17" name="QB_5_BD.36_1#62c6ff766?pid=504c608a5&amp;color=0,55,96&amp;vtp=1&amp;bbb=1"/>
          <p:cNvSpPr/>
          <p:nvPr/>
        </p:nvSpPr>
        <p:spPr>
          <a:xfrm>
            <a:off x="502920" y="439235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.诊所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;门诊部派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.临床的</a:t>
            </a:r>
            <a:endParaRPr lang="en-US" altLang="zh-CN" sz="1800" dirty="0"/>
          </a:p>
        </p:txBody>
      </p:sp>
      <p:sp>
        <p:nvSpPr>
          <p:cNvPr id="18" name="QB_5_AN.37_1#62c6ff766.blank?pid=504c608a5&amp;color=0,55,96&amp;vpa=21&amp;vtp=1&amp;bbb=1"/>
          <p:cNvSpPr/>
          <p:nvPr/>
        </p:nvSpPr>
        <p:spPr>
          <a:xfrm>
            <a:off x="768826" y="4340923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clinic</a:t>
            </a:r>
            <a:endParaRPr lang="en-US" altLang="zh-CN" dirty="0"/>
          </a:p>
        </p:txBody>
      </p:sp>
      <p:sp>
        <p:nvSpPr>
          <p:cNvPr id="19" name="QB_5_AN.38_1#62c6ff766.blank?pid=504c608a5&amp;color=0,55,96&amp;vpa=22&amp;vtp=1&amp;bbb=1"/>
          <p:cNvSpPr/>
          <p:nvPr/>
        </p:nvSpPr>
        <p:spPr>
          <a:xfrm>
            <a:off x="3213576" y="4340923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clinical</a:t>
            </a:r>
            <a:endParaRPr lang="en-US" altLang="zh-CN" dirty="0"/>
          </a:p>
        </p:txBody>
      </p:sp>
      <p:sp>
        <p:nvSpPr>
          <p:cNvPr id="20" name="QB_5_BD.39_1#c14ca8fb4?sp=1&amp;pid=504c608a5&amp;color=0,55,96&amp;vtp=1&amp;bbb=1"/>
          <p:cNvSpPr/>
          <p:nvPr/>
        </p:nvSpPr>
        <p:spPr>
          <a:xfrm>
            <a:off x="502920" y="480314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.道德的；道义上的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.品行；道德；寓意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.道德上；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道义上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.道德</a:t>
            </a:r>
            <a:endParaRPr lang="en-US" altLang="zh-CN" sz="1800" dirty="0"/>
          </a:p>
        </p:txBody>
      </p:sp>
      <p:sp>
        <p:nvSpPr>
          <p:cNvPr id="21" name="QB_5_AN.40_1#c14ca8fb4.blank?pid=504c608a5&amp;color=0,55,96&amp;vpa=23&amp;vtp=1&amp;bbb=1"/>
          <p:cNvSpPr/>
          <p:nvPr/>
        </p:nvSpPr>
        <p:spPr>
          <a:xfrm>
            <a:off x="756126" y="4772660"/>
            <a:ext cx="700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moral</a:t>
            </a:r>
            <a:endParaRPr lang="en-US" altLang="zh-CN" dirty="0"/>
          </a:p>
        </p:txBody>
      </p:sp>
      <p:sp>
        <p:nvSpPr>
          <p:cNvPr id="22" name="QB_5_AN.41_1#c14ca8fb4.blank?pid=504c608a5&amp;color=0,55,96&amp;vpa=24&amp;vtp=1&amp;bbb=1"/>
          <p:cNvSpPr/>
          <p:nvPr/>
        </p:nvSpPr>
        <p:spPr>
          <a:xfrm>
            <a:off x="952976" y="5158105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morally</a:t>
            </a:r>
            <a:endParaRPr lang="en-US" altLang="zh-CN" dirty="0"/>
          </a:p>
        </p:txBody>
      </p:sp>
      <p:sp>
        <p:nvSpPr>
          <p:cNvPr id="23" name="QB_5_AN.42_1#c14ca8fb4.blank?pid=504c608a5&amp;color=0,55,96&amp;vpa=25&amp;vtp=1&amp;bbb=1"/>
          <p:cNvSpPr/>
          <p:nvPr/>
        </p:nvSpPr>
        <p:spPr>
          <a:xfrm>
            <a:off x="4337526" y="5158105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morality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  <p:bldP spid="18" grpId="0" build="p" animBg="1"/>
      <p:bldP spid="19" grpId="0" build="p" animBg="1"/>
      <p:bldP spid="21" grpId="0" build="p" animBg="1"/>
      <p:bldP spid="22" grpId="0" build="p" animBg="1"/>
      <p:bldP spid="2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3_1#59b77419b?sp=1&amp;pid=504c608a5&amp;color=0,55,96&amp;vtp=1&amp;bt=1&amp;bbb=1"/>
          <p:cNvSpPr/>
          <p:nvPr/>
        </p:nvSpPr>
        <p:spPr>
          <a:xfrm>
            <a:off x="502920" y="15087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.（举例）说明；阐明；给（书或文章）加插图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.图解；说明</a:t>
            </a:r>
            <a:endParaRPr lang="en-US" altLang="zh-CN" sz="1800" dirty="0"/>
          </a:p>
        </p:txBody>
      </p:sp>
      <p:sp>
        <p:nvSpPr>
          <p:cNvPr id="3" name="QB_5_AN.44_1#59b77419b.blank?pid=504c608a5&amp;color=0,55,96&amp;vpa=26&amp;vtp=1&amp;bbb=1"/>
          <p:cNvSpPr/>
          <p:nvPr/>
        </p:nvSpPr>
        <p:spPr>
          <a:xfrm>
            <a:off x="794226" y="1478280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illustrate</a:t>
            </a:r>
            <a:endParaRPr lang="en-US" altLang="zh-CN" dirty="0"/>
          </a:p>
        </p:txBody>
      </p:sp>
      <p:sp>
        <p:nvSpPr>
          <p:cNvPr id="4" name="QB_5_AN.45_1#59b77419b.blank?pid=504c608a5&amp;color=0,55,96&amp;vpa=27&amp;vtp=1&amp;bbb=1"/>
          <p:cNvSpPr/>
          <p:nvPr/>
        </p:nvSpPr>
        <p:spPr>
          <a:xfrm>
            <a:off x="698976" y="1876425"/>
            <a:ext cx="1157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illustration</a:t>
            </a:r>
            <a:endParaRPr lang="en-US" altLang="zh-CN" dirty="0"/>
          </a:p>
        </p:txBody>
      </p:sp>
      <p:sp>
        <p:nvSpPr>
          <p:cNvPr id="5" name="QB_5_BD.46_1#64fd1c337?sp=1&amp;pid=504c608a5&amp;color=0,55,96&amp;vtp=1&amp;bbb=1"/>
          <p:cNvSpPr/>
          <p:nvPr/>
        </p:nvSpPr>
        <p:spPr>
          <a:xfrm>
            <a:off x="502920" y="2327275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.结婚；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婚姻联想①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；娶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②married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married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.大部分；大多数反义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.少数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.主要的;重大的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.次要的；较小的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21.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.抱怨；发牢骚派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.抱怨</a:t>
            </a:r>
            <a:endParaRPr lang="en-US" altLang="zh-CN" sz="1800" dirty="0"/>
          </a:p>
        </p:txBody>
      </p:sp>
      <p:sp>
        <p:nvSpPr>
          <p:cNvPr id="7" name="QB_5_AN.47_1#64fd1c337.blank?pid=504c608a5&amp;color=0,55,96&amp;vpa=28&amp;vtp=1&amp;bbb=1"/>
          <p:cNvSpPr/>
          <p:nvPr/>
        </p:nvSpPr>
        <p:spPr>
          <a:xfrm>
            <a:off x="794226" y="2284095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marriage</a:t>
            </a:r>
            <a:endParaRPr lang="en-US" altLang="zh-CN" dirty="0"/>
          </a:p>
        </p:txBody>
      </p:sp>
      <p:sp>
        <p:nvSpPr>
          <p:cNvPr id="8" name="QB_5_AN.48_1#64fd1c337.blank?pid=504c608a5&amp;color=0,55,96&amp;vpa=29&amp;vtp=1&amp;bbb=1"/>
          <p:cNvSpPr/>
          <p:nvPr/>
        </p:nvSpPr>
        <p:spPr>
          <a:xfrm>
            <a:off x="3950176" y="2284095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marry</a:t>
            </a:r>
            <a:endParaRPr lang="en-US" altLang="zh-CN" dirty="0"/>
          </a:p>
        </p:txBody>
      </p:sp>
      <p:sp>
        <p:nvSpPr>
          <p:cNvPr id="9" name="QB_5_AN.49_1#64fd1c337.blank?pid=504c608a5&amp;color=0,55,96&amp;vpa=30&amp;vtp=1&amp;bbb=1"/>
          <p:cNvSpPr/>
          <p:nvPr/>
        </p:nvSpPr>
        <p:spPr>
          <a:xfrm>
            <a:off x="1911826" y="2715895"/>
            <a:ext cx="852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已婚的</a:t>
            </a:r>
            <a:endParaRPr lang="en-US" altLang="zh-CN" dirty="0"/>
          </a:p>
        </p:txBody>
      </p:sp>
      <p:sp>
        <p:nvSpPr>
          <p:cNvPr id="10" name="QB_5_AN.50_1#64fd1c337.blank?pid=504c608a5&amp;color=0,55,96&amp;vpa=31&amp;vtp=1&amp;bbb=1"/>
          <p:cNvSpPr/>
          <p:nvPr/>
        </p:nvSpPr>
        <p:spPr>
          <a:xfrm>
            <a:off x="4705826" y="271589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和某人结婚</a:t>
            </a:r>
            <a:endParaRPr lang="en-US" altLang="zh-CN" dirty="0"/>
          </a:p>
        </p:txBody>
      </p:sp>
      <p:sp>
        <p:nvSpPr>
          <p:cNvPr id="14" name="QB_5_AN.52_1#64fd1c337.blank?pid=504c608a5&amp;color=0,55,96&amp;vpa=32&amp;vtp=1&amp;bbb=1"/>
          <p:cNvSpPr/>
          <p:nvPr/>
        </p:nvSpPr>
        <p:spPr>
          <a:xfrm>
            <a:off x="806926" y="3122295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majority</a:t>
            </a:r>
            <a:endParaRPr lang="en-US" altLang="zh-CN" dirty="0"/>
          </a:p>
        </p:txBody>
      </p:sp>
      <p:sp>
        <p:nvSpPr>
          <p:cNvPr id="15" name="QB_5_AN.53_1#64fd1c337.blank?pid=504c608a5&amp;color=0,55,96&amp;vpa=33&amp;vtp=1&amp;bbb=1"/>
          <p:cNvSpPr/>
          <p:nvPr/>
        </p:nvSpPr>
        <p:spPr>
          <a:xfrm>
            <a:off x="4178776" y="3122295"/>
            <a:ext cx="954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minority</a:t>
            </a:r>
            <a:endParaRPr lang="en-US" altLang="zh-CN" dirty="0"/>
          </a:p>
        </p:txBody>
      </p:sp>
      <p:sp>
        <p:nvSpPr>
          <p:cNvPr id="16" name="QB_5_AN.54_1#64fd1c337.blank?pid=504c608a5&amp;color=0,55,96&amp;vpa=34&amp;vtp=1&amp;bbb=1"/>
          <p:cNvSpPr/>
          <p:nvPr/>
        </p:nvSpPr>
        <p:spPr>
          <a:xfrm>
            <a:off x="1156176" y="3554095"/>
            <a:ext cx="700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endParaRPr lang="en-US" altLang="zh-CN" dirty="0"/>
          </a:p>
        </p:txBody>
      </p:sp>
      <p:sp>
        <p:nvSpPr>
          <p:cNvPr id="17" name="QB_5_AN.55_1#64fd1c337.blank?pid=504c608a5&amp;color=0,55,96&amp;vpa=35&amp;vtp=1&amp;bbb=1"/>
          <p:cNvSpPr/>
          <p:nvPr/>
        </p:nvSpPr>
        <p:spPr>
          <a:xfrm>
            <a:off x="749776" y="3973195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minor</a:t>
            </a:r>
            <a:endParaRPr lang="en-US" altLang="zh-CN" dirty="0"/>
          </a:p>
        </p:txBody>
      </p:sp>
      <p:sp>
        <p:nvSpPr>
          <p:cNvPr id="19" name="QB_5_AN.57_1#64fd1c337.blank?pid=504c608a5&amp;color=0,55,96&amp;vpa=36&amp;vtp=1&amp;bbb=1"/>
          <p:cNvSpPr/>
          <p:nvPr/>
        </p:nvSpPr>
        <p:spPr>
          <a:xfrm>
            <a:off x="768826" y="4358640"/>
            <a:ext cx="1017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complain</a:t>
            </a:r>
            <a:endParaRPr lang="en-US" altLang="zh-CN" dirty="0"/>
          </a:p>
        </p:txBody>
      </p:sp>
      <p:sp>
        <p:nvSpPr>
          <p:cNvPr id="20" name="QB_5_AN.58_1#64fd1c337.blank?pid=504c608a5&amp;color=0,55,96&amp;vpa=37&amp;vtp=1&amp;bbb=1"/>
          <p:cNvSpPr/>
          <p:nvPr/>
        </p:nvSpPr>
        <p:spPr>
          <a:xfrm>
            <a:off x="4274026" y="4358640"/>
            <a:ext cx="1081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complaint</a:t>
            </a:r>
            <a:endParaRPr lang="en-US" altLang="zh-CN" dirty="0"/>
          </a:p>
        </p:txBody>
      </p:sp>
      <p:sp>
        <p:nvSpPr>
          <p:cNvPr id="21" name="QB_5_BD.59_1#b8888eb0a?sp=1&amp;pid=504c608a5&amp;color=0,55,96&amp;vtp=1&amp;bbb=1"/>
          <p:cNvSpPr/>
          <p:nvPr/>
        </p:nvSpPr>
        <p:spPr>
          <a:xfrm>
            <a:off x="502920" y="480377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.回答；回复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.作出反应；回应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.反应；回答；回复</a:t>
            </a:r>
            <a:endParaRPr lang="en-US" altLang="zh-CN" sz="1800" dirty="0"/>
          </a:p>
        </p:txBody>
      </p:sp>
      <p:sp>
        <p:nvSpPr>
          <p:cNvPr id="22" name="QB_5_AN.60_1#b8888eb0a.blank?pid=504c608a5&amp;color=0,55,96&amp;vpa=38&amp;vtp=1&amp;bbb=1"/>
          <p:cNvSpPr/>
          <p:nvPr/>
        </p:nvSpPr>
        <p:spPr>
          <a:xfrm>
            <a:off x="781526" y="4760595"/>
            <a:ext cx="890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respond</a:t>
            </a:r>
            <a:endParaRPr lang="en-US" altLang="zh-CN" dirty="0"/>
          </a:p>
        </p:txBody>
      </p:sp>
      <p:sp>
        <p:nvSpPr>
          <p:cNvPr id="23" name="QB_5_AN.61_1#b8888eb0a.blank?pid=504c608a5&amp;color=0,55,96&amp;vpa=39&amp;vtp=1&amp;bbb=1"/>
          <p:cNvSpPr/>
          <p:nvPr/>
        </p:nvSpPr>
        <p:spPr>
          <a:xfrm>
            <a:off x="965676" y="5158740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response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9" grpId="0" build="p" animBg="1"/>
      <p:bldP spid="20" grpId="0" build="p" animBg="1"/>
      <p:bldP spid="22" grpId="0" build="p" animBg="1"/>
      <p:bldP spid="2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2_1#4a646702a?pid=504c608a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.奖学金联想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.奖学金获得者；学者</a:t>
            </a:r>
            <a:endParaRPr lang="en-US" altLang="zh-CN" sz="1800" dirty="0"/>
          </a:p>
        </p:txBody>
      </p:sp>
      <p:sp>
        <p:nvSpPr>
          <p:cNvPr id="3" name="QB_5_AN.63_1#4a646702a.blank?pid=504c608a5&amp;color=0,55,96&amp;vpa=40&amp;vtp=1&amp;bbb=1"/>
          <p:cNvSpPr/>
          <p:nvPr/>
        </p:nvSpPr>
        <p:spPr>
          <a:xfrm>
            <a:off x="794226" y="1444625"/>
            <a:ext cx="1208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scholarship</a:t>
            </a:r>
            <a:endParaRPr lang="en-US" altLang="zh-CN" dirty="0"/>
          </a:p>
        </p:txBody>
      </p:sp>
      <p:sp>
        <p:nvSpPr>
          <p:cNvPr id="4" name="QB_5_AN.64_1#4a646702a.blank?pid=504c608a5&amp;color=0,55,96&amp;vpa=41&amp;vtp=1&amp;bbb=1"/>
          <p:cNvSpPr/>
          <p:nvPr/>
        </p:nvSpPr>
        <p:spPr>
          <a:xfrm>
            <a:off x="3492976" y="1457325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scholar</a:t>
            </a:r>
            <a:endParaRPr lang="en-US" altLang="zh-CN" dirty="0"/>
          </a:p>
        </p:txBody>
      </p:sp>
      <p:sp>
        <p:nvSpPr>
          <p:cNvPr id="5" name="QB_5_BD.65_1#6a0911677?sp=1&amp;pid=504c608a5&amp;color=0,55,96&amp;vtp=1&amp;bb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.拒绝接受；不录用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.拒绝接受；否决</a:t>
            </a:r>
            <a:endParaRPr lang="en-US" altLang="zh-CN" sz="1800" dirty="0"/>
          </a:p>
        </p:txBody>
      </p:sp>
      <p:sp>
        <p:nvSpPr>
          <p:cNvPr id="6" name="QB_5_AN.66_1#6a0911677.blank?pid=504c608a5&amp;color=0,55,96&amp;vpa=42&amp;vtp=1&amp;bbb=1"/>
          <p:cNvSpPr/>
          <p:nvPr/>
        </p:nvSpPr>
        <p:spPr>
          <a:xfrm>
            <a:off x="768826" y="1882775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reject</a:t>
            </a:r>
            <a:endParaRPr lang="en-US" altLang="zh-CN" dirty="0"/>
          </a:p>
        </p:txBody>
      </p:sp>
      <p:sp>
        <p:nvSpPr>
          <p:cNvPr id="7" name="QB_5_AN.67_1#6a0911677.blank?pid=504c608a5&amp;color=0,55,96&amp;vpa=43&amp;vtp=1&amp;bbb=1"/>
          <p:cNvSpPr/>
          <p:nvPr/>
        </p:nvSpPr>
        <p:spPr>
          <a:xfrm>
            <a:off x="737076" y="2280920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rejection</a:t>
            </a:r>
            <a:endParaRPr lang="en-US" altLang="zh-CN" dirty="0"/>
          </a:p>
        </p:txBody>
      </p:sp>
      <p:sp>
        <p:nvSpPr>
          <p:cNvPr id="8" name="QB_5_BD.68_1#3439718d6?pid=504c608a5&amp;color=0,55,96&amp;vtp=1&amp;bbb=1"/>
          <p:cNvSpPr/>
          <p:nvPr/>
        </p:nvSpPr>
        <p:spPr>
          <a:xfrm>
            <a:off x="502920" y="273304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.任命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；委派派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.任命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；约定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26.faraway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同义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27.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.选举；推选搭配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____ 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选举某人为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.选举；推选；当选</a:t>
            </a:r>
            <a:endParaRPr lang="en-US" altLang="zh-CN" sz="1800" dirty="0"/>
          </a:p>
        </p:txBody>
      </p:sp>
      <p:sp>
        <p:nvSpPr>
          <p:cNvPr id="9" name="QB_5_AN.69_1#3439718d6.blank?pid=504c608a5&amp;color=0,55,96&amp;vpa=44&amp;vtp=1&amp;bbb=1"/>
          <p:cNvSpPr/>
          <p:nvPr/>
        </p:nvSpPr>
        <p:spPr>
          <a:xfrm>
            <a:off x="794226" y="2689860"/>
            <a:ext cx="852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appoint</a:t>
            </a:r>
            <a:endParaRPr lang="en-US" altLang="zh-CN" dirty="0"/>
          </a:p>
        </p:txBody>
      </p:sp>
      <p:sp>
        <p:nvSpPr>
          <p:cNvPr id="10" name="QB_5_AN.70_1#3439718d6.blank?pid=504c608a5&amp;color=0,55,96&amp;vpa=45&amp;vtp=1&amp;bbb=1"/>
          <p:cNvSpPr/>
          <p:nvPr/>
        </p:nvSpPr>
        <p:spPr>
          <a:xfrm>
            <a:off x="3416776" y="2689860"/>
            <a:ext cx="1309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appointment</a:t>
            </a:r>
            <a:endParaRPr lang="en-US" altLang="zh-CN" dirty="0"/>
          </a:p>
        </p:txBody>
      </p:sp>
      <p:sp>
        <p:nvSpPr>
          <p:cNvPr id="12" name="QB_5_AN.72_1#3439718d6.blank?pid=504c608a5&amp;color=0,55,96&amp;vpa=46&amp;vtp=1&amp;bbb=1"/>
          <p:cNvSpPr/>
          <p:nvPr/>
        </p:nvSpPr>
        <p:spPr>
          <a:xfrm>
            <a:off x="1994376" y="3121660"/>
            <a:ext cx="852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遥远的</a:t>
            </a:r>
            <a:endParaRPr lang="en-US" altLang="zh-CN" dirty="0"/>
          </a:p>
        </p:txBody>
      </p:sp>
      <p:sp>
        <p:nvSpPr>
          <p:cNvPr id="13" name="QB_5_AN.73_1#3439718d6.blank?pid=504c608a5&amp;color=0,55,96&amp;vpa=47&amp;vtp=1&amp;bbb=1"/>
          <p:cNvSpPr/>
          <p:nvPr/>
        </p:nvSpPr>
        <p:spPr>
          <a:xfrm>
            <a:off x="3353276" y="3121660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distant</a:t>
            </a:r>
            <a:endParaRPr lang="en-US" altLang="zh-CN" dirty="0"/>
          </a:p>
        </p:txBody>
      </p:sp>
      <p:sp>
        <p:nvSpPr>
          <p:cNvPr id="15" name="QB_5_AN.75_1#3439718d6.blank?pid=504c608a5&amp;color=0,55,96&amp;vpa=48&amp;vtp=1&amp;bbb=1"/>
          <p:cNvSpPr/>
          <p:nvPr/>
        </p:nvSpPr>
        <p:spPr>
          <a:xfrm>
            <a:off x="806926" y="3519805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elect</a:t>
            </a:r>
            <a:endParaRPr lang="en-US" altLang="zh-CN" dirty="0"/>
          </a:p>
        </p:txBody>
      </p:sp>
      <p:sp>
        <p:nvSpPr>
          <p:cNvPr id="16" name="QB_5_AN.76_1#3439718d6.blank?pid=504c608a5&amp;color=0,55,96&amp;vpa=49&amp;vtp=1&amp;bbb=1"/>
          <p:cNvSpPr/>
          <p:nvPr/>
        </p:nvSpPr>
        <p:spPr>
          <a:xfrm>
            <a:off x="3315176" y="3519805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elect</a:t>
            </a:r>
            <a:endParaRPr lang="en-US" altLang="zh-CN" dirty="0"/>
          </a:p>
        </p:txBody>
      </p:sp>
      <p:sp>
        <p:nvSpPr>
          <p:cNvPr id="17" name="QB_5_AN.77_1#3439718d6.blank?pid=504c608a5&amp;color=0,55,96&amp;vpa=50&amp;vtp=1&amp;bbb=1"/>
          <p:cNvSpPr/>
          <p:nvPr/>
        </p:nvSpPr>
        <p:spPr>
          <a:xfrm>
            <a:off x="4115276" y="3519805"/>
            <a:ext cx="369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endParaRPr lang="en-US" altLang="zh-CN" dirty="0"/>
          </a:p>
        </p:txBody>
      </p:sp>
      <p:sp>
        <p:nvSpPr>
          <p:cNvPr id="18" name="QB_5_AN.78_1#3439718d6.blank?pid=504c608a5&amp;color=0,55,96&amp;vpa=51&amp;vtp=1&amp;bbb=1"/>
          <p:cNvSpPr/>
          <p:nvPr/>
        </p:nvSpPr>
        <p:spPr>
          <a:xfrm>
            <a:off x="4635976" y="351980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endParaRPr lang="en-US" altLang="zh-CN" dirty="0"/>
          </a:p>
        </p:txBody>
      </p:sp>
      <p:sp>
        <p:nvSpPr>
          <p:cNvPr id="19" name="QB_5_AN.79_1#3439718d6.blank?pid=504c608a5&amp;color=0,55,96&amp;vpa=52&amp;vtp=1&amp;bbb=1"/>
          <p:cNvSpPr/>
          <p:nvPr/>
        </p:nvSpPr>
        <p:spPr>
          <a:xfrm>
            <a:off x="7290275" y="3519805"/>
            <a:ext cx="890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election</a:t>
            </a:r>
            <a:endParaRPr lang="en-US" altLang="zh-CN" dirty="0"/>
          </a:p>
        </p:txBody>
      </p:sp>
      <p:sp>
        <p:nvSpPr>
          <p:cNvPr id="20" name="QB_5_BD.80_1#42861f9ae?sp=1&amp;pid=504c608a5&amp;color=0,55,96&amp;vtp=1&amp;bbb=1"/>
          <p:cNvSpPr/>
          <p:nvPr/>
        </p:nvSpPr>
        <p:spPr>
          <a:xfrm>
            <a:off x="502920" y="397764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.照顾；照料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.倾向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；趋于搭配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sth倾向于做某事；往往会发生某事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.趋势；倾向</a:t>
            </a:r>
            <a:endParaRPr lang="en-US" altLang="zh-CN" sz="1800" dirty="0"/>
          </a:p>
        </p:txBody>
      </p:sp>
      <p:sp>
        <p:nvSpPr>
          <p:cNvPr id="21" name="QB_5_AN.81_1#42861f9ae.blank?pid=504c608a5&amp;color=0,55,96&amp;vpa=53&amp;vtp=1&amp;bbb=1"/>
          <p:cNvSpPr/>
          <p:nvPr/>
        </p:nvSpPr>
        <p:spPr>
          <a:xfrm>
            <a:off x="768826" y="3947160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tend</a:t>
            </a:r>
            <a:endParaRPr lang="en-US" altLang="zh-CN" dirty="0"/>
          </a:p>
        </p:txBody>
      </p:sp>
      <p:sp>
        <p:nvSpPr>
          <p:cNvPr id="22" name="QB_5_AN.82_1#42861f9ae.blank?pid=504c608a5&amp;color=0,55,96&amp;vpa=54&amp;vtp=1&amp;bbb=1"/>
          <p:cNvSpPr/>
          <p:nvPr/>
        </p:nvSpPr>
        <p:spPr>
          <a:xfrm>
            <a:off x="5270976" y="3947160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tend</a:t>
            </a:r>
            <a:endParaRPr lang="en-US" altLang="zh-CN" dirty="0"/>
          </a:p>
        </p:txBody>
      </p:sp>
      <p:sp>
        <p:nvSpPr>
          <p:cNvPr id="23" name="QB_5_AN.83_1#42861f9ae.blank?pid=504c608a5&amp;color=0,55,96&amp;vpa=55&amp;vtp=1&amp;bbb=1"/>
          <p:cNvSpPr/>
          <p:nvPr/>
        </p:nvSpPr>
        <p:spPr>
          <a:xfrm>
            <a:off x="5956776" y="394716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24" name="QB_5_AN.84_1#42861f9ae.blank?pid=504c608a5&amp;color=0,55,96&amp;vpa=56&amp;vtp=1&amp;bbb=1"/>
          <p:cNvSpPr/>
          <p:nvPr/>
        </p:nvSpPr>
        <p:spPr>
          <a:xfrm>
            <a:off x="6439375" y="394716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endParaRPr lang="en-US" altLang="zh-CN" dirty="0"/>
          </a:p>
        </p:txBody>
      </p:sp>
      <p:sp>
        <p:nvSpPr>
          <p:cNvPr id="25" name="QB_5_AN.85_1#42861f9ae.blank?pid=504c608a5&amp;color=0,55,96&amp;vpa=57&amp;vtp=1&amp;bbb=1"/>
          <p:cNvSpPr/>
          <p:nvPr/>
        </p:nvSpPr>
        <p:spPr>
          <a:xfrm>
            <a:off x="724376" y="4332605"/>
            <a:ext cx="992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tendency</a:t>
            </a:r>
            <a:endParaRPr lang="en-US" altLang="zh-CN" dirty="0"/>
          </a:p>
        </p:txBody>
      </p:sp>
      <p:sp>
        <p:nvSpPr>
          <p:cNvPr id="26" name="QB_5_BD.86_1#6e26165eb?pid=504c608a5&amp;color=0,55,96&amp;vtp=1&amp;bbb=1"/>
          <p:cNvSpPr/>
          <p:nvPr/>
        </p:nvSpPr>
        <p:spPr>
          <a:xfrm>
            <a:off x="502920" y="479240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.发表（作品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）；出版派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.［C］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出版商；出版社</a:t>
            </a:r>
            <a:endParaRPr lang="en-US" altLang="zh-CN" sz="1800" dirty="0"/>
          </a:p>
        </p:txBody>
      </p:sp>
      <p:sp>
        <p:nvSpPr>
          <p:cNvPr id="27" name="QB_5_AN.87_1#6e26165eb.blank?pid=504c608a5&amp;color=0,55,96&amp;vpa=58&amp;vtp=1&amp;bbb=1"/>
          <p:cNvSpPr/>
          <p:nvPr/>
        </p:nvSpPr>
        <p:spPr>
          <a:xfrm>
            <a:off x="806926" y="4740973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publish</a:t>
            </a:r>
            <a:endParaRPr lang="en-US" altLang="zh-CN" dirty="0"/>
          </a:p>
        </p:txBody>
      </p:sp>
      <p:sp>
        <p:nvSpPr>
          <p:cNvPr id="28" name="QB_5_AN.88_1#6e26165eb.blank?pid=504c608a5&amp;color=0,55,96&amp;vpa=59&amp;vtp=1&amp;bbb=1"/>
          <p:cNvSpPr/>
          <p:nvPr/>
        </p:nvSpPr>
        <p:spPr>
          <a:xfrm>
            <a:off x="4305776" y="4740973"/>
            <a:ext cx="1017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publisher</a:t>
            </a:r>
            <a:endParaRPr lang="en-US" altLang="zh-CN" dirty="0"/>
          </a:p>
        </p:txBody>
      </p:sp>
      <p:sp>
        <p:nvSpPr>
          <p:cNvPr id="29" name="QB_5_BD.89_1#e71e8069e?sp=1&amp;pid=504c608a5&amp;color=0,55,96&amp;vtp=1&amp;bbb=1"/>
          <p:cNvSpPr/>
          <p:nvPr/>
        </p:nvSpPr>
        <p:spPr>
          <a:xfrm>
            <a:off x="502920" y="520319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.退休；退职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.退出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退休的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.退休</a:t>
            </a:r>
            <a:endParaRPr lang="en-US" altLang="zh-CN" sz="1800" dirty="0"/>
          </a:p>
        </p:txBody>
      </p:sp>
      <p:sp>
        <p:nvSpPr>
          <p:cNvPr id="30" name="QB_5_AN.90_1#e71e8069e.blank?pid=504c608a5&amp;color=0,55,96&amp;vpa=60&amp;vtp=1&amp;bbb=1"/>
          <p:cNvSpPr/>
          <p:nvPr/>
        </p:nvSpPr>
        <p:spPr>
          <a:xfrm>
            <a:off x="781526" y="5172710"/>
            <a:ext cx="649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retire</a:t>
            </a:r>
            <a:endParaRPr lang="en-US" altLang="zh-CN" dirty="0"/>
          </a:p>
        </p:txBody>
      </p:sp>
      <p:sp>
        <p:nvSpPr>
          <p:cNvPr id="31" name="QB_5_AN.91_1#e71e8069e.blank?pid=504c608a5&amp;color=0,55,96&amp;vpa=61&amp;vtp=1&amp;bbb=1"/>
          <p:cNvSpPr/>
          <p:nvPr/>
        </p:nvSpPr>
        <p:spPr>
          <a:xfrm>
            <a:off x="952976" y="5570855"/>
            <a:ext cx="763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retired</a:t>
            </a:r>
            <a:endParaRPr lang="en-US" altLang="zh-CN" dirty="0"/>
          </a:p>
        </p:txBody>
      </p:sp>
      <p:sp>
        <p:nvSpPr>
          <p:cNvPr id="32" name="QB_5_AN.92_1#e71e8069e.blank?pid=504c608a5&amp;color=0,55,96&amp;vpa=62&amp;vtp=1&amp;bbb=1"/>
          <p:cNvSpPr/>
          <p:nvPr/>
        </p:nvSpPr>
        <p:spPr>
          <a:xfrm>
            <a:off x="3245326" y="5570855"/>
            <a:ext cx="1106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retirement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1" grpId="0" build="p" animBg="1"/>
      <p:bldP spid="22" grpId="0" build="p" animBg="1"/>
      <p:bldP spid="23" grpId="0" build="p" animBg="1"/>
      <p:bldP spid="24" grpId="0" build="p" animBg="1"/>
      <p:bldP spid="25" grpId="0" build="p" animBg="1"/>
      <p:bldP spid="27" grpId="0" build="p" animBg="1"/>
      <p:bldP spid="28" grpId="0" build="p" animBg="1"/>
      <p:bldP spid="30" grpId="0" build="p" animBg="1"/>
      <p:bldP spid="31" grpId="0" build="p" animBg="1"/>
      <p:bldP spid="3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93_1#3ef34da18?pid=504c608a5&amp;color=0,55,96&amp;vtp=1&amp;bt=1&amp;bbb=1&amp;hb=1"/>
          <p:cNvSpPr/>
          <p:nvPr/>
        </p:nvSpPr>
        <p:spPr>
          <a:xfrm>
            <a:off x="502920" y="15087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.被动的；顺从的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；消极的派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.被动地；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消极地反义①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积极的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.积极的；活跃的</a:t>
            </a:r>
            <a:endParaRPr lang="en-US" altLang="zh-CN" dirty="0"/>
          </a:p>
        </p:txBody>
      </p:sp>
      <p:sp>
        <p:nvSpPr>
          <p:cNvPr id="3" name="QB_5_AN.94_1#3ef34da18.blank?pid=504c608a5&amp;color=0,55,96&amp;vpa=63&amp;vtp=1&amp;bbb=1"/>
          <p:cNvSpPr/>
          <p:nvPr/>
        </p:nvSpPr>
        <p:spPr>
          <a:xfrm>
            <a:off x="806926" y="1465580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passive</a:t>
            </a:r>
            <a:endParaRPr lang="en-US" altLang="zh-CN" dirty="0"/>
          </a:p>
        </p:txBody>
      </p:sp>
      <p:sp>
        <p:nvSpPr>
          <p:cNvPr id="4" name="QB_5_AN.95_1#3ef34da18.blank?pid=504c608a5&amp;color=0,55,96&amp;vpa=64&amp;vtp=1&amp;bbb=1"/>
          <p:cNvSpPr/>
          <p:nvPr/>
        </p:nvSpPr>
        <p:spPr>
          <a:xfrm>
            <a:off x="4889976" y="1465580"/>
            <a:ext cx="1017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passively</a:t>
            </a:r>
            <a:endParaRPr lang="en-US" altLang="zh-CN" dirty="0"/>
          </a:p>
        </p:txBody>
      </p:sp>
      <p:sp>
        <p:nvSpPr>
          <p:cNvPr id="5" name="QB_5_AN.96_1#3ef34da18.blank?pid=504c608a5&amp;color=0,55,96&amp;vpa=65&amp;vtp=1&amp;bbb=1"/>
          <p:cNvSpPr/>
          <p:nvPr/>
        </p:nvSpPr>
        <p:spPr>
          <a:xfrm>
            <a:off x="8719025" y="1465580"/>
            <a:ext cx="890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positive</a:t>
            </a:r>
            <a:endParaRPr lang="en-US" altLang="zh-CN" dirty="0"/>
          </a:p>
        </p:txBody>
      </p:sp>
      <p:sp>
        <p:nvSpPr>
          <p:cNvPr id="6" name="QB_5_AN.97_1#3ef34da18.blank?pid=504c608a5&amp;color=0,55,96&amp;vpa=66&amp;vtp=1&amp;bbb=1"/>
          <p:cNvSpPr/>
          <p:nvPr/>
        </p:nvSpPr>
        <p:spPr>
          <a:xfrm>
            <a:off x="749776" y="1876425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active</a:t>
            </a:r>
            <a:endParaRPr lang="en-US" altLang="zh-CN" dirty="0"/>
          </a:p>
        </p:txBody>
      </p:sp>
      <p:sp>
        <p:nvSpPr>
          <p:cNvPr id="7" name="QB_5_BD.98_1#521b6335a?sp=1&amp;pid=504c608a5&amp;color=0,55,96&amp;vtp=1&amp;bbb=1"/>
          <p:cNvSpPr/>
          <p:nvPr/>
        </p:nvSpPr>
        <p:spPr>
          <a:xfrm>
            <a:off x="502920" y="232727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.害怕的；对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感到惊慌或恐惧的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afraid/frightened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.惊吓；使害怕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受惊吓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.可怕的</a:t>
            </a:r>
            <a:endParaRPr lang="en-US" altLang="zh-CN" sz="1800" dirty="0"/>
          </a:p>
        </p:txBody>
      </p:sp>
      <p:sp>
        <p:nvSpPr>
          <p:cNvPr id="8" name="QB_5_AN.99_1#521b6335a.blank?pid=504c608a5&amp;color=0,55,96&amp;vpa=67&amp;vtp=1&amp;bbb=1"/>
          <p:cNvSpPr/>
          <p:nvPr/>
        </p:nvSpPr>
        <p:spPr>
          <a:xfrm>
            <a:off x="794226" y="2296795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scared</a:t>
            </a:r>
            <a:endParaRPr lang="en-US" altLang="zh-CN" dirty="0"/>
          </a:p>
        </p:txBody>
      </p:sp>
      <p:sp>
        <p:nvSpPr>
          <p:cNvPr id="9" name="QB_5_AN.100_1#521b6335a.blank?pid=504c608a5&amp;color=0,55,96&amp;vpa=68&amp;vtp=1&amp;bbb=1"/>
          <p:cNvSpPr/>
          <p:nvPr/>
        </p:nvSpPr>
        <p:spPr>
          <a:xfrm>
            <a:off x="3651726" y="2694940"/>
            <a:ext cx="636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scare</a:t>
            </a:r>
            <a:endParaRPr lang="en-US" altLang="zh-CN" dirty="0"/>
          </a:p>
        </p:txBody>
      </p:sp>
      <p:sp>
        <p:nvSpPr>
          <p:cNvPr id="10" name="QB_5_AN.101_1#521b6335a.blank?pid=504c608a5&amp;color=0,55,96&amp;vpa=69&amp;vtp=1&amp;bbb=1"/>
          <p:cNvSpPr/>
          <p:nvPr/>
        </p:nvSpPr>
        <p:spPr>
          <a:xfrm>
            <a:off x="7398225" y="2682240"/>
            <a:ext cx="649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scary</a:t>
            </a:r>
            <a:endParaRPr lang="en-US" altLang="zh-CN" dirty="0"/>
          </a:p>
        </p:txBody>
      </p:sp>
      <p:sp>
        <p:nvSpPr>
          <p:cNvPr id="11" name="QB_5_BD.102_1#355f253d6?sp=1&amp;pid=504c608a5&amp;color=0,55,96&amp;vtp=1&amp;bbb=1"/>
          <p:cNvSpPr/>
          <p:nvPr/>
        </p:nvSpPr>
        <p:spPr>
          <a:xfrm>
            <a:off x="502920" y="31470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.（增长、下跌等）急剧的；锋利的；明显的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.（使）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变锋利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.急剧地</a:t>
            </a:r>
            <a:endParaRPr lang="en-US" altLang="zh-CN" sz="1800" dirty="0"/>
          </a:p>
        </p:txBody>
      </p:sp>
      <p:sp>
        <p:nvSpPr>
          <p:cNvPr id="12" name="QB_5_AN.103_1#355f253d6.blank?pid=504c608a5&amp;color=0,55,96&amp;vpa=70&amp;vtp=1&amp;bbb=1"/>
          <p:cNvSpPr/>
          <p:nvPr/>
        </p:nvSpPr>
        <p:spPr>
          <a:xfrm>
            <a:off x="781526" y="3103880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sharp</a:t>
            </a:r>
            <a:endParaRPr lang="en-US" altLang="zh-CN" dirty="0"/>
          </a:p>
        </p:txBody>
      </p:sp>
      <p:sp>
        <p:nvSpPr>
          <p:cNvPr id="13" name="QB_5_AN.104_1#355f253d6.blank?pid=504c608a5&amp;color=0,55,96&amp;vpa=71&amp;vtp=1&amp;bbb=1"/>
          <p:cNvSpPr/>
          <p:nvPr/>
        </p:nvSpPr>
        <p:spPr>
          <a:xfrm>
            <a:off x="952976" y="3502025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sharpen</a:t>
            </a:r>
            <a:endParaRPr lang="en-US" altLang="zh-CN" dirty="0"/>
          </a:p>
        </p:txBody>
      </p:sp>
      <p:sp>
        <p:nvSpPr>
          <p:cNvPr id="14" name="QB_5_AN.105_1#355f253d6.blank?pid=504c608a5&amp;color=0,55,96&amp;vpa=72&amp;vtp=1&amp;bbb=1"/>
          <p:cNvSpPr/>
          <p:nvPr/>
        </p:nvSpPr>
        <p:spPr>
          <a:xfrm>
            <a:off x="4458176" y="3502025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sharply</a:t>
            </a:r>
            <a:endParaRPr lang="en-US" altLang="zh-CN" dirty="0"/>
          </a:p>
        </p:txBody>
      </p:sp>
      <p:sp>
        <p:nvSpPr>
          <p:cNvPr id="15" name="QB_5_BD.106_1#6f3c21cc5?sp=1&amp;pid=504c608a5&amp;color=0,55,96&amp;vtp=1&amp;bbb=1"/>
          <p:cNvSpPr/>
          <p:nvPr/>
        </p:nvSpPr>
        <p:spPr>
          <a:xfrm>
            <a:off x="502920" y="396684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.精力充沛的；充满活力的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.精力；能量</a:t>
            </a:r>
            <a:endParaRPr lang="en-US" altLang="zh-CN" sz="1800" dirty="0"/>
          </a:p>
        </p:txBody>
      </p:sp>
      <p:sp>
        <p:nvSpPr>
          <p:cNvPr id="16" name="QB_5_AN.107_1#6f3c21cc5.blank?pid=504c608a5&amp;color=0,55,96&amp;vpa=73&amp;vtp=1&amp;bbb=1"/>
          <p:cNvSpPr/>
          <p:nvPr/>
        </p:nvSpPr>
        <p:spPr>
          <a:xfrm>
            <a:off x="781526" y="3923665"/>
            <a:ext cx="10007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energetic</a:t>
            </a:r>
            <a:endParaRPr lang="en-US" altLang="zh-CN" dirty="0"/>
          </a:p>
        </p:txBody>
      </p:sp>
      <p:sp>
        <p:nvSpPr>
          <p:cNvPr id="17" name="QB_5_AN.108_1#6f3c21cc5.blank?pid=504c608a5&amp;color=0,55,96&amp;vpa=74&amp;vtp=1&amp;bbb=1"/>
          <p:cNvSpPr/>
          <p:nvPr/>
        </p:nvSpPr>
        <p:spPr>
          <a:xfrm>
            <a:off x="952976" y="4321810"/>
            <a:ext cx="7848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energy</a:t>
            </a:r>
            <a:endParaRPr lang="en-US" altLang="zh-CN" dirty="0"/>
          </a:p>
        </p:txBody>
      </p:sp>
      <p:sp>
        <p:nvSpPr>
          <p:cNvPr id="18" name="QB_5_BD.109_1#1545bec4f?pid=504c608a5&amp;color=0,55,96&amp;vtp=1&amp;bbb=1&amp;hb=1"/>
          <p:cNvSpPr/>
          <p:nvPr/>
        </p:nvSpPr>
        <p:spPr>
          <a:xfrm>
            <a:off x="502920" y="4786630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.接替；取代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；更换搭配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用某物替换某物派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.更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换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；替换</a:t>
            </a:r>
            <a:endParaRPr lang="en-US" altLang="zh-CN" dirty="0"/>
          </a:p>
        </p:txBody>
      </p:sp>
      <p:sp>
        <p:nvSpPr>
          <p:cNvPr id="19" name="QB_5_AN.110_1#1545bec4f.blank?pid=504c608a5&amp;color=0,55,96&amp;vpa=75&amp;vtp=1&amp;bbb=1"/>
          <p:cNvSpPr/>
          <p:nvPr/>
        </p:nvSpPr>
        <p:spPr>
          <a:xfrm>
            <a:off x="806926" y="4743450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replace</a:t>
            </a:r>
            <a:endParaRPr lang="en-US" altLang="zh-CN" dirty="0"/>
          </a:p>
        </p:txBody>
      </p:sp>
      <p:sp>
        <p:nvSpPr>
          <p:cNvPr id="20" name="QB_5_AN.111_1#1545bec4f.blank?pid=504c608a5&amp;color=0,55,96&amp;vpa=76&amp;vtp=1&amp;bbb=1"/>
          <p:cNvSpPr/>
          <p:nvPr/>
        </p:nvSpPr>
        <p:spPr>
          <a:xfrm>
            <a:off x="4343876" y="4743450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replace</a:t>
            </a:r>
            <a:endParaRPr lang="en-US" altLang="zh-CN" dirty="0"/>
          </a:p>
        </p:txBody>
      </p:sp>
      <p:sp>
        <p:nvSpPr>
          <p:cNvPr id="21" name="QB_5_AN.112_1#1545bec4f.blank?pid=504c608a5&amp;color=0,55,96&amp;vpa=77&amp;vtp=1&amp;bbb=1"/>
          <p:cNvSpPr/>
          <p:nvPr/>
        </p:nvSpPr>
        <p:spPr>
          <a:xfrm>
            <a:off x="5740876" y="4743450"/>
            <a:ext cx="865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with/by</a:t>
            </a:r>
            <a:endParaRPr lang="en-US" altLang="zh-CN" dirty="0"/>
          </a:p>
        </p:txBody>
      </p:sp>
      <p:sp>
        <p:nvSpPr>
          <p:cNvPr id="22" name="QB_5_AN.113_1#1545bec4f.blank?pid=504c608a5&amp;color=0,55,96&amp;vpa=78&amp;vtp=1&amp;bbb=1"/>
          <p:cNvSpPr/>
          <p:nvPr/>
        </p:nvSpPr>
        <p:spPr>
          <a:xfrm>
            <a:off x="8992075" y="4743450"/>
            <a:ext cx="1284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replacement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9" grpId="0" build="p" animBg="1"/>
      <p:bldP spid="20" grpId="0" build="p" animBg="1"/>
      <p:bldP spid="21" grpId="0" build="p" animBg="1"/>
      <p:bldP spid="2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14_1#e19fb5907?sp=1&amp;pid=504c608a5&amp;color=0,55,96&amp;vtp=1&amp;bt=1&amp;bbb=1"/>
          <p:cNvSpPr/>
          <p:nvPr/>
        </p:nvSpPr>
        <p:spPr>
          <a:xfrm>
            <a:off x="502920" y="150876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36.dilemma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①moral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dilemma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___ ___ 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处于进退两难的境地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37.physician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拓展resident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physician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</a:t>
            </a:r>
            <a:endParaRPr lang="en-US" altLang="zh-CN" sz="1800" dirty="0"/>
          </a:p>
        </p:txBody>
      </p:sp>
      <p:sp>
        <p:nvSpPr>
          <p:cNvPr id="4" name="QB_5_AN.115_1#e19fb5907.blank?pid=504c608a5&amp;color=0,55,96&amp;vpa=79&amp;vtp=1&amp;bbb=1"/>
          <p:cNvSpPr/>
          <p:nvPr/>
        </p:nvSpPr>
        <p:spPr>
          <a:xfrm>
            <a:off x="1880076" y="1478280"/>
            <a:ext cx="2452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进退两难的境地；困境</a:t>
            </a:r>
            <a:endParaRPr lang="en-US" altLang="zh-CN" dirty="0"/>
          </a:p>
        </p:txBody>
      </p:sp>
      <p:sp>
        <p:nvSpPr>
          <p:cNvPr id="5" name="QB_5_AN.116_1#e19fb5907.blank?pid=504c608a5&amp;color=0,55,96&amp;vpa=80&amp;vtp=1&amp;bbb=1"/>
          <p:cNvSpPr/>
          <p:nvPr/>
        </p:nvSpPr>
        <p:spPr>
          <a:xfrm>
            <a:off x="6642575" y="1478280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道德困境</a:t>
            </a:r>
            <a:endParaRPr lang="en-US" altLang="zh-CN" dirty="0"/>
          </a:p>
        </p:txBody>
      </p:sp>
      <p:sp>
        <p:nvSpPr>
          <p:cNvPr id="6" name="QB_5_AN.117_1#e19fb5907.blank?pid=504c608a5&amp;color=0,55,96&amp;vpa=81&amp;vtp=1&amp;bbb=1"/>
          <p:cNvSpPr/>
          <p:nvPr/>
        </p:nvSpPr>
        <p:spPr>
          <a:xfrm>
            <a:off x="749776" y="1897380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endParaRPr lang="en-US" altLang="zh-CN" dirty="0"/>
          </a:p>
        </p:txBody>
      </p:sp>
      <p:sp>
        <p:nvSpPr>
          <p:cNvPr id="7" name="QB_5_AN.118_1#e19fb5907.blank?pid=504c608a5&amp;color=0,55,96&amp;vpa=82&amp;vtp=1&amp;bbb=1"/>
          <p:cNvSpPr/>
          <p:nvPr/>
        </p:nvSpPr>
        <p:spPr>
          <a:xfrm>
            <a:off x="1283176" y="189738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8" name="QB_5_AN.119_1#e19fb5907.blank?pid=504c608a5&amp;color=0,55,96&amp;vpa=83&amp;vtp=1"/>
          <p:cNvSpPr/>
          <p:nvPr/>
        </p:nvSpPr>
        <p:spPr>
          <a:xfrm>
            <a:off x="1778476" y="1897380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9" name="QB_5_AN.120_1#e19fb5907.blank?pid=504c608a5&amp;color=0,55,96&amp;vpa=84&amp;vtp=1&amp;bbb=1"/>
          <p:cNvSpPr/>
          <p:nvPr/>
        </p:nvSpPr>
        <p:spPr>
          <a:xfrm>
            <a:off x="2222976" y="1897380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dilemma</a:t>
            </a:r>
            <a:endParaRPr lang="en-US" altLang="zh-CN" dirty="0"/>
          </a:p>
        </p:txBody>
      </p:sp>
      <p:sp>
        <p:nvSpPr>
          <p:cNvPr id="11" name="QB_5_AN.122_1#e19fb5907.blank?pid=504c608a5&amp;color=0,55,96&amp;vpa=85&amp;vtp=1&amp;bbb=1"/>
          <p:cNvSpPr/>
          <p:nvPr/>
        </p:nvSpPr>
        <p:spPr>
          <a:xfrm>
            <a:off x="1956276" y="2295525"/>
            <a:ext cx="2681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医师；（尤指）内科医生</a:t>
            </a:r>
            <a:endParaRPr lang="en-US" altLang="zh-CN" dirty="0"/>
          </a:p>
        </p:txBody>
      </p:sp>
      <p:sp>
        <p:nvSpPr>
          <p:cNvPr id="12" name="QB_5_AN.123_1#e19fb5907.blank?pid=504c608a5&amp;color=0,55,96&amp;vpa=86&amp;vtp=1&amp;bbb=1"/>
          <p:cNvSpPr/>
          <p:nvPr/>
        </p:nvSpPr>
        <p:spPr>
          <a:xfrm>
            <a:off x="6985475" y="2295525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住院医师</a:t>
            </a:r>
            <a:endParaRPr lang="en-US" altLang="zh-CN" dirty="0"/>
          </a:p>
        </p:txBody>
      </p:sp>
      <p:sp>
        <p:nvSpPr>
          <p:cNvPr id="13" name="QB_5_BD.124_1#89d1e063a?sp=1&amp;pid=504c608a5&amp;color=0,55,96&amp;vtp=1&amp;bbb=1"/>
          <p:cNvSpPr/>
          <p:nvPr/>
        </p:nvSpPr>
        <p:spPr>
          <a:xfrm>
            <a:off x="502920" y="275209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.道德原则；法则；原则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按道理；在理论上</a:t>
            </a:r>
            <a:endParaRPr lang="en-US" altLang="zh-CN" sz="1800" dirty="0"/>
          </a:p>
        </p:txBody>
      </p:sp>
      <p:sp>
        <p:nvSpPr>
          <p:cNvPr id="14" name="QB_5_AN.125_1#89d1e063a.blank?pid=504c608a5&amp;color=0,55,96&amp;vpa=87&amp;vtp=1&amp;bbb=1"/>
          <p:cNvSpPr/>
          <p:nvPr/>
        </p:nvSpPr>
        <p:spPr>
          <a:xfrm>
            <a:off x="794226" y="2708910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principle</a:t>
            </a:r>
            <a:endParaRPr lang="en-US" altLang="zh-CN" dirty="0"/>
          </a:p>
        </p:txBody>
      </p:sp>
      <p:sp>
        <p:nvSpPr>
          <p:cNvPr id="15" name="QB_5_AN.126_1#89d1e063a.blank?pid=504c608a5&amp;color=0,55,96&amp;vpa=88&amp;vtp=1&amp;bbb=1"/>
          <p:cNvSpPr/>
          <p:nvPr/>
        </p:nvSpPr>
        <p:spPr>
          <a:xfrm>
            <a:off x="940276" y="311975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16" name="QB_5_AN.127_1#89d1e063a.blank?pid=504c608a5&amp;color=0,55,96&amp;vpa=89&amp;vtp=1&amp;bbb=1"/>
          <p:cNvSpPr/>
          <p:nvPr/>
        </p:nvSpPr>
        <p:spPr>
          <a:xfrm>
            <a:off x="1422876" y="3107055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principle</a:t>
            </a:r>
            <a:endParaRPr lang="en-US" altLang="zh-CN" dirty="0"/>
          </a:p>
        </p:txBody>
      </p:sp>
      <p:sp>
        <p:nvSpPr>
          <p:cNvPr id="17" name="QB_5_BD.128_1#e69fc4efe?pid=504c608a5&amp;color=0,55,96&amp;vtp=1&amp;bbb=1"/>
          <p:cNvSpPr/>
          <p:nvPr/>
        </p:nvSpPr>
        <p:spPr>
          <a:xfrm>
            <a:off x="502920" y="3571875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帮助某人渡过难关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40.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___________ 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负责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41.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______ ___ 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准备好做某事</a:t>
            </a:r>
            <a:endParaRPr lang="en-US" altLang="zh-CN" sz="1800" dirty="0"/>
          </a:p>
        </p:txBody>
      </p:sp>
      <p:sp>
        <p:nvSpPr>
          <p:cNvPr id="18" name="QB_5_AN.129_1#e69fc4efe.blank?pid=504c608a5&amp;color=0,55,96&amp;vpa=90&amp;vtp=1&amp;bbb=1"/>
          <p:cNvSpPr/>
          <p:nvPr/>
        </p:nvSpPr>
        <p:spPr>
          <a:xfrm>
            <a:off x="794226" y="3528695"/>
            <a:ext cx="636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carry</a:t>
            </a:r>
            <a:endParaRPr lang="en-US" altLang="zh-CN" dirty="0"/>
          </a:p>
        </p:txBody>
      </p:sp>
      <p:sp>
        <p:nvSpPr>
          <p:cNvPr id="19" name="QB_5_AN.130_1#e69fc4efe.blank?pid=504c608a5&amp;color=0,55,96&amp;vpa=91&amp;vtp=1&amp;bbb=1"/>
          <p:cNvSpPr/>
          <p:nvPr/>
        </p:nvSpPr>
        <p:spPr>
          <a:xfrm>
            <a:off x="1899126" y="3528695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endParaRPr lang="en-US" altLang="zh-CN" dirty="0"/>
          </a:p>
        </p:txBody>
      </p:sp>
      <p:sp>
        <p:nvSpPr>
          <p:cNvPr id="21" name="QB_5_AN.132_1#e69fc4efe.blank?pid=504c608a5&amp;color=0,55,96&amp;vpa=92&amp;vtp=1&amp;bbb=1"/>
          <p:cNvSpPr/>
          <p:nvPr/>
        </p:nvSpPr>
        <p:spPr>
          <a:xfrm>
            <a:off x="806926" y="3960495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endParaRPr lang="en-US" altLang="zh-CN" dirty="0"/>
          </a:p>
        </p:txBody>
      </p:sp>
      <p:sp>
        <p:nvSpPr>
          <p:cNvPr id="22" name="QB_5_AN.133_1#e69fc4efe.blank?pid=504c608a5&amp;color=0,55,96&amp;vpa=93&amp;vtp=1&amp;bbb=1"/>
          <p:cNvSpPr/>
          <p:nvPr/>
        </p:nvSpPr>
        <p:spPr>
          <a:xfrm>
            <a:off x="1365726" y="3947795"/>
            <a:ext cx="1208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responsible</a:t>
            </a:r>
            <a:endParaRPr lang="en-US" altLang="zh-CN" dirty="0"/>
          </a:p>
        </p:txBody>
      </p:sp>
      <p:sp>
        <p:nvSpPr>
          <p:cNvPr id="23" name="QB_5_AN.134_1#e69fc4efe.blank?pid=504c608a5&amp;color=0,55,96&amp;vpa=94&amp;vtp=1&amp;bbb=1"/>
          <p:cNvSpPr/>
          <p:nvPr/>
        </p:nvSpPr>
        <p:spPr>
          <a:xfrm>
            <a:off x="2724626" y="3960495"/>
            <a:ext cx="433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endParaRPr lang="en-US" altLang="zh-CN" dirty="0"/>
          </a:p>
        </p:txBody>
      </p:sp>
      <p:sp>
        <p:nvSpPr>
          <p:cNvPr id="25" name="QB_5_AN.136_1#e69fc4efe.blank?pid=504c608a5&amp;color=0,55,96&amp;vpa=95&amp;vtp=1&amp;bbb=1"/>
          <p:cNvSpPr/>
          <p:nvPr/>
        </p:nvSpPr>
        <p:spPr>
          <a:xfrm>
            <a:off x="806926" y="4358640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endParaRPr lang="en-US" altLang="zh-CN" dirty="0"/>
          </a:p>
        </p:txBody>
      </p:sp>
      <p:sp>
        <p:nvSpPr>
          <p:cNvPr id="26" name="QB_5_AN.137_1#e69fc4efe.blank?pid=504c608a5&amp;color=0,55,96&amp;vpa=96&amp;vtp=1&amp;bbb=1"/>
          <p:cNvSpPr/>
          <p:nvPr/>
        </p:nvSpPr>
        <p:spPr>
          <a:xfrm>
            <a:off x="1340326" y="4345940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ready</a:t>
            </a:r>
            <a:endParaRPr lang="en-US" altLang="zh-CN" dirty="0"/>
          </a:p>
        </p:txBody>
      </p:sp>
      <p:sp>
        <p:nvSpPr>
          <p:cNvPr id="27" name="QB_5_AN.138_1#e69fc4efe.blank?pid=504c608a5&amp;color=0,55,96&amp;vpa=97&amp;vtp=1&amp;bbb=1"/>
          <p:cNvSpPr/>
          <p:nvPr/>
        </p:nvSpPr>
        <p:spPr>
          <a:xfrm>
            <a:off x="2140426" y="435864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28" name="QB_5_AN.139_1#e69fc4efe.blank?pid=504c608a5&amp;color=0,55,96&amp;vpa=98&amp;vtp=1&amp;bbb=1"/>
          <p:cNvSpPr/>
          <p:nvPr/>
        </p:nvSpPr>
        <p:spPr>
          <a:xfrm>
            <a:off x="2623026" y="435864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1" grpId="0" build="p" animBg="1"/>
      <p:bldP spid="12" grpId="0" build="p" animBg="1"/>
      <p:bldP spid="14" grpId="0" build="p" animBg="1"/>
      <p:bldP spid="15" grpId="0" build="p" animBg="1"/>
      <p:bldP spid="16" grpId="0" build="p" animBg="1"/>
      <p:bldP spid="18" grpId="0" build="p" animBg="1"/>
      <p:bldP spid="19" grpId="0" build="p" animBg="1"/>
      <p:bldP spid="21" grpId="0" build="p" animBg="1"/>
      <p:bldP spid="22" grpId="0" build="p" animBg="1"/>
      <p:bldP spid="23" grpId="0" build="p" animBg="1"/>
      <p:bldP spid="25" grpId="0" build="p" animBg="1"/>
      <p:bldP spid="26" grpId="0" build="p" animBg="1"/>
      <p:bldP spid="27" grpId="0" build="p" animBg="1"/>
      <p:bldP spid="28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2dc37a9d?pid=9fd789d6a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核心词汇</a:t>
            </a:r>
            <a:endParaRPr lang="en-US" altLang="zh-CN" sz="2400" dirty="0"/>
          </a:p>
        </p:txBody>
      </p:sp>
      <p:sp>
        <p:nvSpPr>
          <p:cNvPr id="3" name="P_5_BD#8231c4600?pid=42dc37a9d&amp;color=0,55,96&amp;vtp=1&amp;bbb=1&amp;hb=1"/>
          <p:cNvSpPr/>
          <p:nvPr/>
        </p:nvSpPr>
        <p:spPr>
          <a:xfrm>
            <a:off x="502920" y="2045175"/>
            <a:ext cx="10570464" cy="16505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Qiaozhi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amazing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woman,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carried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choices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.林巧稚医生的这番话让我们得以窥见这位了不起的女性的内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心世界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并了解是什么支撑她度过充满艰难抉择的一生。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教材P16</a:t>
            </a:r>
            <a:endParaRPr lang="en-US" altLang="zh-CN" dirty="0"/>
          </a:p>
        </p:txBody>
      </p:sp>
      <p:pic>
        <p:nvPicPr>
          <p:cNvPr id="4" name="P_5_BD#8231c4600?pid=42dc37a9d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3280123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5_BD#ca6db13e7?pid=42dc37a9d&amp;color=0,55,96&amp;vtp=1&amp;bbb=1"/>
          <p:cNvSpPr/>
          <p:nvPr/>
        </p:nvSpPr>
        <p:spPr>
          <a:xfrm>
            <a:off x="502920" y="3735642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carry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帮助某人渡过难关</a:t>
            </a:r>
            <a:endParaRPr lang="en-US" altLang="zh-CN" sz="2200" dirty="0"/>
          </a:p>
        </p:txBody>
      </p:sp>
      <p:sp>
        <p:nvSpPr>
          <p:cNvPr id="7" name="P_6_BD#5820d8c60?pid=ca6db13e7&amp;color=0,55,96&amp;vtp=1&amp;bbb=1&amp;hb=1"/>
          <p:cNvSpPr/>
          <p:nvPr/>
        </p:nvSpPr>
        <p:spPr>
          <a:xfrm>
            <a:off x="502920" y="4232006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warmth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strength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relationship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他们互相关心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关系牢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固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这才熬过了艰难岁月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c336b4c95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2</a:t>
            </a:r>
            <a:endParaRPr lang="en-US" altLang="zh-CN" sz="5400" dirty="0"/>
          </a:p>
        </p:txBody>
      </p:sp>
      <p:sp>
        <p:nvSpPr>
          <p:cNvPr id="3" name="C_1_BD#c336b4c95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Morals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Virtues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5820d8c60?pid=ca6db13e7&amp;color=0,55,96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#5820d8c60?pid=ca6db13e7&amp;color=0,55,96&amp;vtp=1&amp;bt=1&amp;bbb=1"/>
              <p:cNvSpPr/>
              <p:nvPr/>
            </p:nvSpPr>
            <p:spPr>
              <a:xfrm>
                <a:off x="502920" y="1512000"/>
                <a:ext cx="10570464" cy="4542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含有carry的其他常用短语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carry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through成功完成某事；顺利实现某事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carry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on继续走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carry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（with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sth/doing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sth）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继续（做某事）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carry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执行；实施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/get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carried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away变得很激动；失去自制力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It's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difficult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task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but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carry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through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这是一项艰巨的任务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但她可以成功完成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You'll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accident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carry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driving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like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如果你继续那样开车的话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会出事故的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final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chapter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part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one,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I'll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guide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through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carrying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own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digital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declutter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在第一部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分的最后一章中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我将指导你进行自己的数字清理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全国新课标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Ⅰ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got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carried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away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started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shouting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television.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我激动得不能自持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冲着电视机大叫起来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6#5820d8c60?pid=ca6db13e7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4542155"/>
              </a:xfrm>
              <a:prstGeom prst="rect">
                <a:avLst/>
              </a:prstGeom>
              <a:blipFill>
                <a:blip r:embed="rId4"/>
                <a:stretch>
                  <a:fillRect l="-1384" b="-32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820d8c60?pid=ca6db13e7&amp;color=0,55,96&amp;vtp=1&amp;bt=1&amp;bbb=1&amp;hb=1"/>
          <p:cNvSpPr/>
          <p:nvPr/>
        </p:nvSpPr>
        <p:spPr>
          <a:xfrm>
            <a:off x="502920" y="1512000"/>
            <a:ext cx="10570464" cy="16505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instead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traditional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marriage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majority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girls,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chose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study.十八岁时，她没有像大多数女孩一样走上婚姻这一传统的道路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，而是选择了去工作和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学习。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教材P16</a:t>
            </a:r>
            <a:endParaRPr lang="en-US" altLang="zh-CN" dirty="0"/>
          </a:p>
        </p:txBody>
      </p:sp>
      <p:pic>
        <p:nvPicPr>
          <p:cNvPr id="3" name="P_6_BD#5820d8c60?pid=ca6db13e7&amp;color=0,55,96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74694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24874218c?pid=42dc37a9d&amp;color=0,55,96&amp;vtp=1&amp;bbb=1"/>
          <p:cNvSpPr/>
          <p:nvPr/>
        </p:nvSpPr>
        <p:spPr>
          <a:xfrm>
            <a:off x="502920" y="31981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majority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.［C］大部分；大多数</a:t>
            </a:r>
            <a:endParaRPr lang="en-US" altLang="zh-CN" sz="2200" dirty="0"/>
          </a:p>
        </p:txBody>
      </p:sp>
      <p:pic>
        <p:nvPicPr>
          <p:cNvPr id="6" name="P_6_BD#131d8f614?pid=24874218c&amp;color=0,55,96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758489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6_BD#131d8f614?pid=24874218c&amp;color=0,55,96&amp;vtp=1&amp;bbb=1&amp;hb=1"/>
          <p:cNvSpPr/>
          <p:nvPr/>
        </p:nvSpPr>
        <p:spPr>
          <a:xfrm>
            <a:off x="502920" y="3694481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majority作主语时，谓语动词可用单数，也可用复数，通常是强调整体时用单数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，强调个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体时用复数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。“a/the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majority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of+</a:t>
            </a:r>
            <a:r>
              <a:rPr lang="en-US" altLang="zh-CN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.”作主语时，谓语动词的数常与of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后的名词的数保持一致。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majority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was/were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favour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banning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smoking.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大多数人支持禁烟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majority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environmental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protection.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大多数人都意识到保护环境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的重要性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a/the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majority意为“占大多数”。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131d8f614?pid=24874218c&amp;color=0,55,96&amp;mp=1&amp;vtp=1&amp;bt=1&amp;bbb=1"/>
          <p:cNvSpPr/>
          <p:nvPr/>
        </p:nvSpPr>
        <p:spPr>
          <a:xfrm>
            <a:off x="502920" y="1512000"/>
            <a:ext cx="10570464" cy="4672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词缀.联想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-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ity名词后缀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.+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-ity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性质或状态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purity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纯净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actuality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真实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regularity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规律性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nationality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国籍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⑤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personality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性格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minority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.［C］少数；少数民族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ethnic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minorities少数民族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a/the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minority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少数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a/the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minority占少数</a:t>
            </a:r>
            <a:endParaRPr lang="en-US" altLang="zh-CN" sz="1800" dirty="0"/>
          </a:p>
        </p:txBody>
      </p:sp>
      <p:pic>
        <p:nvPicPr>
          <p:cNvPr id="3" name="P_6_BD#131d8f614?pid=24874218c&amp;color=0,55,96&amp;mp=1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3239" y="4723576"/>
            <a:ext cx="950976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131d8f614?pid=24874218c&amp;color=0,55,96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131d8f614?pid=24874218c&amp;color=0,55,96&amp;vtp=1&amp;bt=1&amp;bbb=1&amp;h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.重要的；主要的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.（大学的）主修科目；主修学生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.专门研究（课题、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问题等）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（+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on）；主修（+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in）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in主修（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后接专业或科目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English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一位英语专业的学生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Global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warming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全球变暖是全世界关注的一个重要问题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present，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Software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Engineering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university.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目前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我在一所普通大学主修软件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工程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②minor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.次要的；较小的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.（大学的）辅修科目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.辅修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131d8f614?pid=24874218c&amp;color=0,55,96&amp;mp=1&amp;vtp=1&amp;bt=1&amp;bbb=1&amp;hb=1"/>
          <p:cNvSpPr/>
          <p:nvPr/>
        </p:nvSpPr>
        <p:spPr>
          <a:xfrm>
            <a:off x="502920" y="1512000"/>
            <a:ext cx="10570464" cy="16505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“Why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girls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much?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husband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goal!”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brother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complained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tuition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fees.想到高昂的学费，她的兄弟抱怨道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：“女孩子读这么多书有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什么用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找一个好丈夫才应该是她们的最终目标!”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教材P16</a:t>
            </a:r>
            <a:endParaRPr lang="en-US" altLang="zh-CN" dirty="0"/>
          </a:p>
        </p:txBody>
      </p:sp>
      <p:pic>
        <p:nvPicPr>
          <p:cNvPr id="3" name="P_6_BD#131d8f614?pid=24874218c&amp;color=0,55,96&amp;mp=1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74694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5bec063e1?pid=42dc37a9d&amp;color=0,55,96&amp;vtp=1&amp;bbb=1"/>
          <p:cNvSpPr/>
          <p:nvPr/>
        </p:nvSpPr>
        <p:spPr>
          <a:xfrm>
            <a:off x="502920" y="31981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complain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.抱怨；发牢骚</a:t>
            </a:r>
            <a:endParaRPr lang="en-US" altLang="zh-CN" sz="2200" dirty="0"/>
          </a:p>
        </p:txBody>
      </p:sp>
      <p:pic>
        <p:nvPicPr>
          <p:cNvPr id="6" name="P_6_BD#b01af687e?htil=1&amp;pid=5bec063e1&amp;color=0,55,96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44464" y="3764351"/>
            <a:ext cx="2487168" cy="189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6_BD#b01af687e?htil=1&amp;pid=5bec063e1&amp;color=0,55,96&amp;tib=255,255,255&amp;iip=8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766826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P_6_BD#b01af687e?htil=1&amp;pid=5bec063e1&amp;color=0,55,96&amp;vtp=1&amp;bbb=1"/>
          <p:cNvSpPr/>
          <p:nvPr/>
        </p:nvSpPr>
        <p:spPr>
          <a:xfrm>
            <a:off x="502920" y="3700341"/>
            <a:ext cx="7946136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complain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about/of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抱怨/投诉某事</a:t>
            </a:r>
            <a:endParaRPr lang="en-US" altLang="zh-CN" sz="100" dirty="0"/>
          </a:p>
        </p:txBody>
      </p:sp>
      <p:sp>
        <p:nvSpPr>
          <p:cNvPr id="9" name="P_6_BD#b01af687e?htil=1&amp;pid=5bec063e1&amp;color=0,55,96&amp;vtp=1&amp;bbb=1&amp;hb=1"/>
          <p:cNvSpPr/>
          <p:nvPr/>
        </p:nvSpPr>
        <p:spPr>
          <a:xfrm>
            <a:off x="502920" y="4101787"/>
            <a:ext cx="7946136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向某人抱怨/投诉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omplain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（that）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抱怨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on't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complain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thankful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要抱怨你的生活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你应该感恩你所拥有的一切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01af687e?pid=5bec063e1&amp;color=0,55,96&amp;mp=1&amp;vtp=1&amp;bt=1&amp;bbb=1&amp;h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satisfied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complain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manager.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如果您对我们的工作不满意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可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以向经理投诉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complained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airport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her.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她抱怨说没人到过机场去接她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complaint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.［C］抱怨；不满的原因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［U］抱怨；投诉（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指行为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complaint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）提出投诉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complaint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understanding.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在困难的时候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我们需要的不是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抱怨而是理解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complaint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noise.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我要就噪声问题提出投诉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pic>
        <p:nvPicPr>
          <p:cNvPr id="3" name="P_6_BD#b01af687e?pid=5bec063e1&amp;color=0,55,96&amp;mp=1&amp;tib=255,255,255&amp;iip=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282314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b01af687e?pid=5bec063e1&amp;color=0,55,96&amp;mp=1&amp;vtp=1&amp;bt=1&amp;bbb=1"/>
          <p:cNvSpPr/>
          <p:nvPr/>
        </p:nvSpPr>
        <p:spPr>
          <a:xfrm>
            <a:off x="502920" y="1512000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responded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“I'd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rather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single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life!”她回答说：“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我宁愿单身一辈子也要读书!”</a:t>
            </a: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</a:t>
            </a:r>
          </a:p>
          <a:p>
            <a:pPr marL="0" marR="0" lvl="0" indent="0" algn="r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P16</a:t>
            </a:r>
            <a:endParaRPr lang="en-US" altLang="zh-CN" sz="1800" dirty="0"/>
          </a:p>
        </p:txBody>
      </p:sp>
      <p:pic>
        <p:nvPicPr>
          <p:cNvPr id="3" name="P_6_BD#b01af687e?pid=5bec063e1&amp;color=0,55,96&amp;mp=1&amp;tib=255,255,255&amp;iip=1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59829" y="1932624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e88483fd0?pid=42dc37a9d&amp;color=0,55,96&amp;vtp=1&amp;bbb=1"/>
          <p:cNvSpPr/>
          <p:nvPr/>
        </p:nvSpPr>
        <p:spPr>
          <a:xfrm>
            <a:off x="502920" y="2793049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respond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.回答；回复（=reply）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.作出反应；回应（=react）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6_BD#e5564bbd9?pid=e88483fd0&amp;color=0,55,96&amp;vtp=1&amp;bbb=1"/>
              <p:cNvSpPr/>
              <p:nvPr/>
            </p:nvSpPr>
            <p:spPr>
              <a:xfrm>
                <a:off x="502920" y="3288080"/>
                <a:ext cx="10570464" cy="251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How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respond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heard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news?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他听到这个消息时的反应是什么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respond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sb/sth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（with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sth）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（用某物）回答/回应某人/某物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respond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every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candidate.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我们不会对每位候选者都作出回复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Since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increasingly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using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observational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data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investigate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how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species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responding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global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change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wanted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know: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usable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?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由于我们正越来越多地使用观测数据来调查物种如何应对全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球变化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我想知道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它们有用吗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2024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全国新课标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Ⅰ⋅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改编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P_6_BD#e5564bbd9?pid=e88483fd0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88080"/>
                <a:ext cx="10570464" cy="2514600"/>
              </a:xfrm>
              <a:prstGeom prst="rect">
                <a:avLst/>
              </a:prstGeom>
              <a:blipFill>
                <a:blip r:embed="rId4"/>
                <a:stretch>
                  <a:fillRect l="-1384" r="-577" b="-48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_6_BD#e5564bbd9?pid=e88483fd0&amp;color=0,55,96&amp;tib=255,255,255&amp;iip=11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76356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e5564bbd9?pid=e88483fd0&amp;color=0,55,96&amp;mp=1&amp;tib=255,255,255&amp;iip=1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e5564bbd9?pid=e88483fd0&amp;color=0,55,96&amp;mp=1&amp;vtp=1&amp;bt=1&amp;bbb=1"/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.［C,U］回答；回复；反应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；响应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作为对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的回答；响应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a/no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）（对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）作出回应/没有回应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response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audience's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demands,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theatre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应观众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的极力要求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这出戏剧将在剧院一周上演两次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e5564bbd9?pid=e88483fd0&amp;color=0,55,96&amp;vtp=1&amp;bt=1&amp;bbb=1"/>
          <p:cNvSpPr/>
          <p:nvPr/>
        </p:nvSpPr>
        <p:spPr>
          <a:xfrm>
            <a:off x="502920" y="15120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Lin,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rejected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offer.然而，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林医生拒绝了这个邀请。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教材P16</a:t>
            </a:r>
            <a:endParaRPr lang="en-US" altLang="zh-CN" sz="1800" dirty="0"/>
          </a:p>
        </p:txBody>
      </p:sp>
      <p:pic>
        <p:nvPicPr>
          <p:cNvPr id="3" name="P_6_BD#e5564bbd9?pid=e88483fd0&amp;color=0,55,96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19239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2cdcc5753?pid=42dc37a9d&amp;color=0,55,96&amp;vtp=1&amp;bbb=1"/>
          <p:cNvSpPr/>
          <p:nvPr/>
        </p:nvSpPr>
        <p:spPr>
          <a:xfrm>
            <a:off x="502920" y="2372616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reject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2200" dirty="0"/>
          </a:p>
        </p:txBody>
      </p:sp>
      <p:sp>
        <p:nvSpPr>
          <p:cNvPr id="6" name="P_6#6bd60c35e?sp=1&amp;pid=2cdcc5753&amp;color=0,55,96&amp;vtp=1&amp;bbb=1"/>
          <p:cNvSpPr/>
          <p:nvPr/>
        </p:nvSpPr>
        <p:spPr>
          <a:xfrm>
            <a:off x="502920" y="2868980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拒绝接受；不予考虑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odern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society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reject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spread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information.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现代社会无法拒绝信息的传播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②不录用；拒收；拒绝接纳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've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rejected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universities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applied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我申请的所有大学都没有录取我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6bd60c35e?pid=2cdcc5753&amp;color=0,55,96&amp;mp=1&amp;tib=255,255,255&amp;iip=1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6bd60c35e?pid=2cdcc5753&amp;color=0,55,96&amp;mp=1&amp;vtp=1&amp;bt=1&amp;bbb=1"/>
              <p:cNvSpPr/>
              <p:nvPr/>
            </p:nvSpPr>
            <p:spPr>
              <a:xfrm>
                <a:off x="502920" y="1512000"/>
                <a:ext cx="10570464" cy="2868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reject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还可表示“（因质量不好而）废弃”和“不够关心，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冷落”。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“ugly”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vegetables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rejected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grocers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被杂货商扔掉的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丑陋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蔬菜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2022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全国新高考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Ⅰ⋅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改编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Children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feel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abandoned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rejected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don't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their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parents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regularly.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小孩子如果不能经常见到父母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就会感到被遗弃或冷落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accept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.接受；接纳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rejection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.［C，U］拒绝接受；否决；（对求职者、求学者等的）拒绝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［U］排异反应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表示“拒绝”的其他常用表达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6_BD#6bd60c35e?pid=2cdcc5753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2868740"/>
              </a:xfrm>
              <a:prstGeom prst="rect">
                <a:avLst/>
              </a:prstGeom>
              <a:blipFill>
                <a:blip r:embed="rId4"/>
                <a:stretch>
                  <a:fillRect l="-1384" r="-2999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_6_BD#6bd60c35e?pid=2cdcc5753&amp;color=0,55,96&amp;mp=1&amp;tib=255,255,255&amp;iip=1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3239" y="3339911"/>
            <a:ext cx="950976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6_BD#6bd60c35e?pid=2cdcc5753&amp;color=0,55,96&amp;mp=1&amp;tib=255,255,255&amp;iip=16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3751391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6#6bd60c35e?pid=2cdcc5753&amp;color=0,55,96&amp;mp=1&amp;tib=255,255,255&amp;iip=17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14086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7d6d9dfd1?pid=c336b4c95&amp;color=0,55,96&amp;vtp=1&amp;bt=1&amp;bbb=1"/>
          <p:cNvSpPr/>
          <p:nvPr/>
        </p:nvSpPr>
        <p:spPr>
          <a:xfrm>
            <a:off x="502920" y="1508760"/>
            <a:ext cx="10570464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after.</a:t>
            </a:r>
            <a:endParaRPr lang="en-US" altLang="zh-CN" sz="1800" dirty="0"/>
          </a:p>
        </p:txBody>
      </p:sp>
      <p:pic>
        <p:nvPicPr>
          <p:cNvPr id="3" name="P_2_BD#7d6d9dfd1?pid=c336b4c95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" y="1993265"/>
            <a:ext cx="6409944" cy="379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6bd60c35e?pid=2cdcc5753&amp;color=0,55,96&amp;vtp=1&amp;bt=1&amp;bb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①refuse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.拒绝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.拒绝给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efuse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sth拒绝做某事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refused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responsibility.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他们拒绝承担他们的责任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decline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.（婉言）谢绝（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正式用语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ecline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谢绝做某事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minister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declined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talks.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部长谢绝就和谈进程发表评论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拒绝（建议、要求、邀请等）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urn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invitation拒绝邀请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ome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impractical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suggestions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turned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committee.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一些不切实际的建议被委员会驳回了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6bd60c35e?pid=2cdcc5753&amp;color=0,55,96&amp;tib=255,255,255&amp;iip=1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81470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6bd60c35e?pid=2cdcc5753&amp;color=0,55,96&amp;vtp=1&amp;bt=1&amp;bbb=1"/>
          <p:cNvSpPr/>
          <p:nvPr/>
        </p:nvSpPr>
        <p:spPr>
          <a:xfrm>
            <a:off x="502920" y="1512000"/>
            <a:ext cx="10570464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reject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和refuse的用法区别</a:t>
            </a:r>
            <a:endParaRPr lang="en-US" altLang="zh-CN" sz="100" dirty="0"/>
          </a:p>
        </p:txBody>
      </p:sp>
      <p:graphicFrame>
        <p:nvGraphicFramePr>
          <p:cNvPr id="35" name="P_6_BD#6bd60c35e?colgroup=8,36&amp;pid=2cdcc5753&amp;color=0,55,96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889754"/>
              </p:ext>
            </p:extLst>
          </p:nvPr>
        </p:nvGraphicFramePr>
        <p:xfrm>
          <a:off x="502920" y="1993965"/>
          <a:ext cx="10543032" cy="1519047"/>
        </p:xfrm>
        <a:graphic>
          <a:graphicData uri="http://schemas.openxmlformats.org/drawingml/2006/table">
            <a:tbl>
              <a:tblPr/>
              <a:tblGrid>
                <a:gridCol w="1993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49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239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易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混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用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01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reject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属于正式用词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强调摈弃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不采用或不使用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通常只用作及物动词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663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refuse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属于普通用词,表示“拒绝”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强调态度的肯定和坚决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既是及物动词也是不及物动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词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可以与不定式连用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6bd60c35e?pid=2cdcc5753&amp;color=0,55,96&amp;mp=1&amp;vtp=1&amp;bt=1&amp;bbb=1&amp;hb=1"/>
          <p:cNvSpPr/>
          <p:nvPr/>
        </p:nvSpPr>
        <p:spPr>
          <a:xfrm>
            <a:off x="502920" y="1512000"/>
            <a:ext cx="10570464" cy="2069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1941,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became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woman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appointed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director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OB-GYN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department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PUMC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Hospital,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few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months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later,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department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closed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war.1941年，林医生成为北京协和医院妇产科的首位中国籍女主任，但仅仅几个月后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，该科室就因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战争而被关闭了。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教材P16</a:t>
            </a:r>
            <a:endParaRPr lang="en-US" altLang="zh-CN" dirty="0"/>
          </a:p>
        </p:txBody>
      </p:sp>
      <p:pic>
        <p:nvPicPr>
          <p:cNvPr id="3" name="P_6_BD#6bd60c35e?pid=2cdcc5753&amp;color=0,55,96&amp;mp=1&amp;tib=255,255,255&amp;iip=1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315842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e4a0ac59b?pid=42dc37a9d&amp;color=0,55,96&amp;vtp=1&amp;bbb=1"/>
          <p:cNvSpPr/>
          <p:nvPr/>
        </p:nvSpPr>
        <p:spPr>
          <a:xfrm>
            <a:off x="502920" y="36045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appoint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.任命；委派；安排，确定（时间、地点）</a:t>
            </a:r>
            <a:endParaRPr lang="en-US" altLang="zh-CN" sz="2200" dirty="0"/>
          </a:p>
        </p:txBody>
      </p:sp>
      <p:sp>
        <p:nvSpPr>
          <p:cNvPr id="6" name="P_6_BD#2da81448d?pid=e4a0ac59b&amp;color=0,55,96&amp;vtp=1&amp;bbb=1"/>
          <p:cNvSpPr/>
          <p:nvPr/>
        </p:nvSpPr>
        <p:spPr>
          <a:xfrm>
            <a:off x="502920" y="4100881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appointed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我儿子读书的学校任命了一位新校长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appointed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exhibition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conference.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他们在会议上确定了这次展览的日期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appoint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（as/to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be）+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.任命某人为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appoint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sth委派某人做某事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appointed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time/hour/day/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约定的时间/时刻/日子/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/>
          </a:p>
        </p:txBody>
      </p:sp>
      <p:pic>
        <p:nvPicPr>
          <p:cNvPr id="7" name="P_6_BD#2da81448d?pid=e4a0ac59b&amp;color=0,55,96&amp;tib=255,255,255&amp;iip=2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5000549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da81448d?pid=e4a0ac59b&amp;color=0,55,96&amp;mp=1&amp;vtp=1&amp;bt=1&amp;bb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appointed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as/to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captain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他们任命他为该队队长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manager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appointed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businessman.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经理委派他去接待那个商人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appointment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.［C,U］任命;委任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［C］约会;预约；约定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appointment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与某人的约定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appointment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appointment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预约；约时间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appointment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守约；准时赴约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appointment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sales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manager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11:00.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我和那位销售经理约在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点见面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appointment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Doctor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Evans,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劳驾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我想预约埃文斯医生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3" name="P_6_BD#2da81448d?pid=e4a0ac59b&amp;color=0,55,96&amp;mp=1&amp;tib=255,255,255&amp;iip=2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241166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da81448d?pid=e4a0ac59b&amp;color=0,55,96&amp;vtp=1&amp;bt=1&amp;bbb=1&amp;hb=1"/>
          <p:cNvSpPr/>
          <p:nvPr/>
        </p:nvSpPr>
        <p:spPr>
          <a:xfrm>
            <a:off x="502920" y="1512000"/>
            <a:ext cx="10570464" cy="16505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tending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patients,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publishing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medical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women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generation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doctors.她对照顾病人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、发表妇幼护理方面的医学研究以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及培养下一代医生更感兴趣。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教材P17</a:t>
            </a:r>
            <a:endParaRPr lang="en-US" altLang="zh-CN" dirty="0"/>
          </a:p>
        </p:txBody>
      </p:sp>
      <p:pic>
        <p:nvPicPr>
          <p:cNvPr id="3" name="P_6_BD#2da81448d?pid=e4a0ac59b&amp;color=0,55,96&amp;tib=255,255,255&amp;iip=2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74694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a09488fe1?pid=42dc37a9d&amp;color=0,55,96&amp;vtp=1&amp;bbb=1"/>
          <p:cNvSpPr/>
          <p:nvPr/>
        </p:nvSpPr>
        <p:spPr>
          <a:xfrm>
            <a:off x="502920" y="31981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tend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.照顾；照料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.倾向；趋于；往往会</a:t>
            </a:r>
            <a:endParaRPr lang="en-US" altLang="zh-CN" sz="2200" dirty="0"/>
          </a:p>
        </p:txBody>
      </p:sp>
      <p:pic>
        <p:nvPicPr>
          <p:cNvPr id="6" name="P_6_BD#6dfa7a1d7?pid=a09488fe1&amp;color=0,55,96&amp;tib=255,255,255&amp;iip=2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758489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P_6_BD#6dfa7a1d7?pid=a09488fe1&amp;color=0,55,96&amp;vtp=1&amp;bbb=1"/>
              <p:cNvSpPr/>
              <p:nvPr/>
            </p:nvSpPr>
            <p:spPr>
              <a:xfrm>
                <a:off x="502920" y="3694481"/>
                <a:ext cx="10570464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tend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（to）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sb/sth照料/照管某人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/某物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sth往往会发生某事；倾向于做某事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tend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to/towards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的趋势；倾向于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Sun" panose="02010600030101010101" pitchFamily="2" charset="-122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Sofia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bedroom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tending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son.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索菲娅在卧室里照料她的儿子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朗文当代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7" name="P_6_BD#6dfa7a1d7?pid=a09488fe1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94481"/>
                <a:ext cx="10570464" cy="1676400"/>
              </a:xfrm>
              <a:prstGeom prst="rect">
                <a:avLst/>
              </a:prstGeom>
              <a:blipFill>
                <a:blip r:embed="rId5"/>
                <a:stretch>
                  <a:fillRect l="-1384" b="-72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6dfa7a1d7?pid=a09488fe1&amp;color=0,55,96&amp;mp=1&amp;vtp=1&amp;bt=1&amp;bbb=1&amp;h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tend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together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week-long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holiday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人们往往会在这个为期一周的假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期里和他们的家人团聚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eyes,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views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tend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towards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extreme.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在我看来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他对许多问题的看法趋于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偏激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释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义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·理解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#6dfa7a1d7?sp=1&amp;pid=a09488fe1&amp;color=0,55,96&amp;vtp=1&amp;bt=1&amp;bbb=1"/>
              <p:cNvSpPr/>
              <p:nvPr/>
            </p:nvSpPr>
            <p:spPr>
              <a:xfrm>
                <a:off x="502920" y="1512000"/>
                <a:ext cx="10570464" cy="251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vi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take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particular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direction;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happen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often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likely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happen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again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tendency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.［C］倾向；偏好；性情；趋势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（have）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a/the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tendency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（有）做某事的趋势/倾向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instance,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tendency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catch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cold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easily.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例如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我们可能会容易感冒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2022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北京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6#6dfa7a1d7?sp=1&amp;pid=a09488fe1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2514600"/>
              </a:xfrm>
              <a:prstGeom prst="rect">
                <a:avLst/>
              </a:prstGeom>
              <a:blipFill>
                <a:blip r:embed="rId3"/>
                <a:stretch>
                  <a:fillRect l="-1384" b="-48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6dfa7a1d7?pid=a09488fe1&amp;color=0,55,96&amp;tib=255,255,255&amp;iip=2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283584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6dfa7a1d7?pid=a09488fe1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scared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interview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completely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forgot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questions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.她面试的时候太害怕了，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以至于完全忘记了该如何回答这些问题。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教材P17</a:t>
            </a:r>
            <a:endParaRPr lang="en-US" altLang="zh-CN" dirty="0"/>
          </a:p>
        </p:txBody>
      </p:sp>
      <p:pic>
        <p:nvPicPr>
          <p:cNvPr id="3" name="P_6_BD#6dfa7a1d7?pid=a09488fe1&amp;color=0,55,96&amp;mp=1&amp;tib=255,255,255&amp;iip=2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f12c79b98?pid=42dc37a9d&amp;color=0,55,96&amp;vtp=1&amp;bbb=1"/>
          <p:cNvSpPr/>
          <p:nvPr/>
        </p:nvSpPr>
        <p:spPr>
          <a:xfrm>
            <a:off x="502920" y="27917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scared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.害怕的；对</a:t>
            </a:r>
            <a:r>
              <a:rPr lang="en-US" altLang="zh-CN" sz="2200" b="1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感到惊慌或恐惧的</a:t>
            </a:r>
            <a:endParaRPr lang="en-US" altLang="zh-CN" sz="2200" dirty="0"/>
          </a:p>
        </p:txBody>
      </p:sp>
      <p:pic>
        <p:nvPicPr>
          <p:cNvPr id="6" name="P_6_BD#74ae87064?pid=f12c79b98&amp;color=0,55,96&amp;tib=255,255,255&amp;iip=2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352089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6_BD#74ae87064?pid=f12c79b98&amp;color=0,55,96&amp;vtp=1&amp;bbb=1"/>
          <p:cNvSpPr/>
          <p:nvPr/>
        </p:nvSpPr>
        <p:spPr>
          <a:xfrm>
            <a:off x="502920" y="3288081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scared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sb/sth害怕某人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/某物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scared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sth=be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scared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害怕/不敢做某事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scared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（that）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害怕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scared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death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吓得要死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74ae87064?pid=f12c79b98&amp;color=0,55,96&amp;mp=1&amp;vtp=1&amp;bt=1&amp;bbb=1&amp;hb=1"/>
              <p:cNvSpPr/>
              <p:nvPr/>
            </p:nvSpPr>
            <p:spPr>
              <a:xfrm>
                <a:off x="502920" y="1512000"/>
                <a:ext cx="10570464" cy="4123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Ancient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Kenyan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folklore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says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elephants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scared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bees.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古老的肯尼亚民间传说称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大象害怕蜜蜂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tell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yourself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can't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something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because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scared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try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你告诉自己做不到某件事是因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为你太害怕而不敢去尝试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①scare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.惊吓；使害怕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vi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.受惊吓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.惊恐；恐慌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scare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恐吓某人做某事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scare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sb/sth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away/off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把某人/某物吓跑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can't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scare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into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saying</a:t>
                </a:r>
                <a:r>
                  <a:rPr kumimoji="0" lang="en-US" altLang="zh-CN" sz="100" b="0" i="0" u="sng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00" b="0" i="0" u="sng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anything.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你吓唬不了我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我什么都不会说的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moved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quietly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avoid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scaring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birds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away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她动作很轻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不想把鸟儿吓走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朗文当代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scary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.可怕的；骇人的；恐怖的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book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both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scary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funny.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这本书既恐怖又有趣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6_BD#74ae87064?pid=f12c79b98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4123055"/>
              </a:xfrm>
              <a:prstGeom prst="rect">
                <a:avLst/>
              </a:prstGeom>
              <a:blipFill>
                <a:blip r:embed="rId3"/>
                <a:stretch>
                  <a:fillRect l="-1384" r="-2249" b="-35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74ae87064?pid=f12c79b98&amp;color=0,55,96&amp;mp=1&amp;tib=255,255,255&amp;iip=2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282314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74ae87064?pid=f12c79b98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Americans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complained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sharp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increase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cost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insurance</a:t>
            </a:r>
            <a:r>
              <a:rPr lang="en-US" altLang="zh-CN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recently.最近，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许多美国人抱怨医疗保健和健康保险费用的急剧增加。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教材P17</a:t>
            </a:r>
            <a:endParaRPr lang="en-US" altLang="zh-CN" dirty="0"/>
          </a:p>
        </p:txBody>
      </p:sp>
      <p:pic>
        <p:nvPicPr>
          <p:cNvPr id="3" name="P_6_BD#74ae87064?pid=f12c79b98&amp;color=0,55,96&amp;mp=1&amp;tib=255,255,255&amp;iip=2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3d8395303?pid=42dc37a9d&amp;color=0,55,96&amp;vtp=1&amp;bbb=1"/>
          <p:cNvSpPr/>
          <p:nvPr/>
        </p:nvSpPr>
        <p:spPr>
          <a:xfrm>
            <a:off x="502920" y="2791716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sharp</a:t>
            </a:r>
            <a:endParaRPr lang="en-US" altLang="zh-CN" sz="2200" dirty="0"/>
          </a:p>
        </p:txBody>
      </p:sp>
      <p:sp>
        <p:nvSpPr>
          <p:cNvPr id="6" name="P_6_BD#317bf611e?sp=1&amp;pid=3d8395303&amp;color=0,55,96&amp;vtp=1&amp;bbb=1&amp;hb=1"/>
          <p:cNvSpPr/>
          <p:nvPr/>
        </p:nvSpPr>
        <p:spPr>
          <a:xfrm>
            <a:off x="502920" y="328808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.（增长、下跌等）急剧的；锋利的；明显的；敏锐的；尖锐的；严厉的；突然而响亮的；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刺耳的；</a:t>
            </a:r>
          </a:p>
          <a:p>
            <a:pPr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急转弯的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Toys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sharp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edges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children.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边缘锋利的玩具不适合小孩子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slowdown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economic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growth.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经济增长的速度明显放慢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Exercising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regularly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经常锻炼会让你白天思维敏捷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noise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warning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嘈杂声中传来一声严厉的警告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7d6d9dfd1?pid=c336b4c95&amp;color=0,55,96&amp;mp=1&amp;tib=255,255,255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" y="1508760"/>
            <a:ext cx="6473952" cy="383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317bf611e?pid=3d8395303&amp;color=0,55,96&amp;mp=1&amp;vtp=1&amp;bt=1&amp;bbb=1&amp;hb=1"/>
          <p:cNvSpPr/>
          <p:nvPr/>
        </p:nvSpPr>
        <p:spPr>
          <a:xfrm>
            <a:off x="502920" y="1512000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screams.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当你看着这幅画时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你几乎可以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听到那些刺耳的尖叫声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ake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church.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过了教堂后向左急转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释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义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.理解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sharp</a:t>
            </a:r>
            <a:r>
              <a:rPr lang="en-US" altLang="zh-CN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①rapid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sudden;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②having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edge;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③quick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things;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④critical;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⑤loud,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sudden;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⑥changing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direction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suddenly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317bf611e?pid=3d8395303&amp;color=0,55,96&amp;mp=1&amp;tib=255,255,255&amp;iip=2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317bf611e?pid=3d8395303&amp;color=0,55,96&amp;mp=1&amp;vtp=1&amp;bt=1&amp;bbb=1"/>
              <p:cNvSpPr/>
              <p:nvPr/>
            </p:nvSpPr>
            <p:spPr>
              <a:xfrm>
                <a:off x="502920" y="1512000"/>
                <a:ext cx="10570464" cy="3703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sharp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对某人严厉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very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sharp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late.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我迟到了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让他狠狠训了一通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牛津高阶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adv</a:t>
                </a: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.向左/右急转；（指时刻）整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turn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sharp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right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crossroads.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到十字路口时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你要向右急转弯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朗文当代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Please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seven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o'clock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sharp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请七点整到这里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①sharply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adv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.急剧地；大幅度地；严厉地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Prices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risen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sharply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over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last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few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months.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过去几个月里物价大幅度上涨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②sharpen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.（使）变锋利；使提高；使改进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workman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must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sharpen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tools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if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work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well.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工欲善其事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必先利其器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6_BD#317bf611e?pid=3d8395303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3703955"/>
              </a:xfrm>
              <a:prstGeom prst="rect">
                <a:avLst/>
              </a:prstGeom>
              <a:blipFill>
                <a:blip r:embed="rId4"/>
                <a:stretch>
                  <a:fillRect l="-1384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_6_BD#317bf611e?pid=3d8395303&amp;color=0,55,96&amp;mp=1&amp;tib=255,255,255&amp;iip=3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3869374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317bf611e?pid=3d8395303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special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January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elect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someone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replace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secretary.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学生会将在一月份召开一次特别会议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选举出接替秘书的人选。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教材P17</a:t>
            </a:r>
            <a:endParaRPr lang="en-US" altLang="zh-CN" dirty="0"/>
          </a:p>
        </p:txBody>
      </p:sp>
      <p:pic>
        <p:nvPicPr>
          <p:cNvPr id="3" name="P_6_BD#317bf611e?pid=3d8395303&amp;color=0,55,96&amp;mp=1&amp;tib=255,255,255&amp;iip=3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0a8bf238c?pid=42dc37a9d&amp;color=0,55,96&amp;vtp=1&amp;bbb=1"/>
          <p:cNvSpPr/>
          <p:nvPr/>
        </p:nvSpPr>
        <p:spPr>
          <a:xfrm>
            <a:off x="502920" y="27917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replace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2200" dirty="0"/>
          </a:p>
        </p:txBody>
      </p:sp>
      <p:sp>
        <p:nvSpPr>
          <p:cNvPr id="6" name="P_6#d07bc430d?pid=0a8bf238c&amp;color=0,55,96&amp;vtp=1&amp;bbb=1"/>
          <p:cNvSpPr/>
          <p:nvPr/>
        </p:nvSpPr>
        <p:spPr>
          <a:xfrm>
            <a:off x="502920" y="3288081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接替；取代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释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义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·理解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eplace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sb/sth;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newer;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d07bc430d?pid=0a8bf238c&amp;color=0,55,96&amp;mp=1&amp;tib=255,255,255&amp;iip=3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d07bc430d?pid=0a8bf238c&amp;color=0,55,96&amp;mp=1&amp;vtp=1&amp;bt=1&amp;bbb=1"/>
              <p:cNvSpPr/>
              <p:nvPr/>
            </p:nvSpPr>
            <p:spPr>
              <a:xfrm>
                <a:off x="502920" y="1512000"/>
                <a:ext cx="10570464" cy="41186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replace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with/by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spring,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snow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replaced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mud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over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ice.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春天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雪被冰上的泥所取代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2022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全国乙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Nervousness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fear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were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replaced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joy.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紧张与恐惧被喜悦所取代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更换；更新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All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old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carpets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replacing.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所有的旧地毯都需要更换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把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放回原处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replace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books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bookshelves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before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leave.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你离开之前必须把书放回书架上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replacement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.［U］替换；更换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［C］替换物；替代者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replacement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某人的替代者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Jack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ill,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get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replacement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00" b="0" i="0" u="sng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00" b="0" i="0" u="sng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him.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因为杰克生病了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我们必须找一个人代替他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00" dirty="0">
                  <a:latin typeface="SimSun" panose="02010600030101010101" pitchFamily="2" charset="-122"/>
                </a:endParaRPr>
              </a:p>
            </p:txBody>
          </p:sp>
        </mc:Choice>
        <mc:Fallback>
          <p:sp>
            <p:nvSpPr>
              <p:cNvPr id="3" name="P_6_BD#d07bc430d?pid=0a8bf238c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4118610"/>
              </a:xfrm>
              <a:prstGeom prst="rect">
                <a:avLst/>
              </a:prstGeom>
              <a:blipFill>
                <a:blip r:embed="rId4"/>
                <a:stretch>
                  <a:fillRect l="-1384" b="-35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_6_BD#d07bc430d?pid=0a8bf238c&amp;color=0,55,96&amp;mp=1&amp;tib=255,255,255&amp;iip=3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4599751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7b3707fe?pid=298608997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sz="2200" dirty="0"/>
          </a:p>
        </p:txBody>
      </p:sp>
      <p:pic>
        <p:nvPicPr>
          <p:cNvPr id="3" name="P_5_BD#cff8132e7?pid=47b3707fe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8456" y="2095500"/>
            <a:ext cx="4288536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cff8132e7?pid=47b3707fe&amp;color=0,55,96&amp;vtp=1&amp;bbb=1"/>
          <p:cNvSpPr/>
          <p:nvPr/>
        </p:nvSpPr>
        <p:spPr>
          <a:xfrm>
            <a:off x="502920" y="36195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道德困境是指你面临两个或两个以上的困难选择的情况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教材P14</a:t>
            </a:r>
            <a:endParaRPr lang="en-US" altLang="zh-CN" sz="1800" dirty="0"/>
          </a:p>
        </p:txBody>
      </p:sp>
      <p:pic>
        <p:nvPicPr>
          <p:cNvPr id="5" name="P_5_BD#cff8132e7?pid=47b3707fe&amp;color=0,55,96&amp;tib=255,255,255&amp;iip=3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40314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cff8132e7?pid=47b3707fe&amp;color=0,55,96&amp;mp=1&amp;tib=255,255,255&amp;iip=3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cff8132e7?pid=47b3707fe&amp;color=0,55,96&amp;mp=1&amp;vtp=1&amp;bt=1&amp;bbb=1"/>
          <p:cNvSpPr/>
          <p:nvPr/>
        </p:nvSpPr>
        <p:spPr>
          <a:xfrm>
            <a:off x="502920" y="151200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表抽象地点的名词后的定语从句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当先行词是point,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situation,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stage,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condition，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position,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scene等表示某人或某物所处的情况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或发展的阶段的名词，并且关系词在定语从句中作地点状语时，定语从句常用where或“介词+which”引导。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expected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activities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（=in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希望你能找到一些团体活动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在那里你可以和志同道合的人在一起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reached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（=at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supposed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decisions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已经到了一个应该自己做决定的人生阶段了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23ee5f43?pid=298608997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endParaRPr lang="en-US" altLang="zh-CN" sz="2200" dirty="0"/>
          </a:p>
        </p:txBody>
      </p:sp>
      <p:pic>
        <p:nvPicPr>
          <p:cNvPr id="3" name="P_5_BD#20653c9f4?pid=123ee5f43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7600" y="2095500"/>
            <a:ext cx="4270248" cy="85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20653c9f4?pid=123ee5f43&amp;color=0,55,96&amp;vtp=1&amp;bbb=1"/>
          <p:cNvSpPr/>
          <p:nvPr/>
        </p:nvSpPr>
        <p:spPr>
          <a:xfrm>
            <a:off x="502920" y="3073400"/>
            <a:ext cx="10570464" cy="7915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对一个人来说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没有什么比生命更珍贵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教材P18</a:t>
            </a:r>
            <a:endParaRPr lang="en-US" altLang="zh-CN" sz="1800" dirty="0">
              <a:latin typeface="SimSun" panose="02010600030101010101" pitchFamily="2" charset="-122"/>
            </a:endParaRPr>
          </a:p>
        </p:txBody>
      </p:sp>
      <p:pic>
        <p:nvPicPr>
          <p:cNvPr id="5" name="P_5_BD#20653c9f4?pid=123ee5f43&amp;color=0,55,96&amp;tib=255,255,255&amp;iip=3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348411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20653c9f4?pid=123ee5f43&amp;color=0,55,96&amp;mp=1&amp;tib=255,255,255&amp;iip=3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20653c9f4?pid=123ee5f43&amp;color=0,55,96&amp;mp=1&amp;vtp=1&amp;bt=1&amp;bb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否定词+比较级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”结构表示最高级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该结构多为“can't／couldn't+比较级”或“否定词+比较级+than”的形式（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否定词除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外也可用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nothing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），表示最高级的含义,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意为“再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不过了；没有比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的；最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concerned,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hotel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就我而言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这家旅馆的服务再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好不过了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pleasure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lying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middle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grassland,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没有什么比躺在草地中央凝视夜空更快乐的了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journey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self-discovery,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nothing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kumimoji="0" lang="en-US" altLang="zh-CN" sz="100" b="0" i="0" u="sng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00" b="0" i="0" u="sng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inner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peace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contentment.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自我发现的旅程中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没有什么比找到内心的平静和满足更重要的了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1a5711fb?pid=298608997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endParaRPr lang="en-US" altLang="zh-CN" sz="2200" dirty="0"/>
          </a:p>
        </p:txBody>
      </p:sp>
      <p:pic>
        <p:nvPicPr>
          <p:cNvPr id="3" name="P_5_BD#51e412e52?pid=91a5711fb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9312" y="2095500"/>
            <a:ext cx="4297680" cy="1728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51e412e52?pid=91a5711fb&amp;color=0,55,96&amp;vtp=1&amp;bbb=1"/>
          <p:cNvSpPr/>
          <p:nvPr/>
        </p:nvSpPr>
        <p:spPr>
          <a:xfrm>
            <a:off x="502920" y="39624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林巧稚虽然终身未婚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但她被誉为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万婴之母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一生接生过五万多名婴儿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教材P17</a:t>
            </a:r>
            <a:endParaRPr lang="en-US" altLang="zh-CN" sz="1800" dirty="0"/>
          </a:p>
        </p:txBody>
      </p:sp>
      <p:pic>
        <p:nvPicPr>
          <p:cNvPr id="5" name="P_5_BD#51e412e52?pid=91a5711fb&amp;color=0,55,96&amp;tib=255,255,255&amp;iip=38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43743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51e412e52?pid=91a5711fb&amp;color=0,55,96&amp;mp=1&amp;tib=255,255,255&amp;iip=3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51e412e52?pid=91a5711fb&amp;color=0,55,96&amp;mp=1&amp;vtp=1&amp;bt=1&amp;bbb=1"/>
          <p:cNvSpPr/>
          <p:nvPr/>
        </p:nvSpPr>
        <p:spPr>
          <a:xfrm>
            <a:off x="502920" y="1512000"/>
            <a:ext cx="10570464" cy="32878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现在分词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（短语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）的完成式作状语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当作状语的现在分词（短语）表示的动作发生在谓语所表示的动作之前时，用现在分词的完成式having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done。此时一般有明显的完成时态的标志性时间状语，如“for+时间段”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“since+时间点”和many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times等。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其否定式是在having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done前面加not。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wandered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aimlessly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felt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little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hungry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wished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在街上漫无目的地逛了好几个小时后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她感到有点饿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想吃点东西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studied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failed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entrance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examination.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因为没有努力学习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他入学考试不及格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对应练习见《巩固练》L14</a:t>
            </a:r>
            <a:endParaRPr lang="en-US" altLang="zh-CN" sz="100" dirty="0"/>
          </a:p>
        </p:txBody>
      </p:sp>
      <p:pic>
        <p:nvPicPr>
          <p:cNvPr id="5" name="P_5#51e412e52?pid=91a5711fb&amp;color=0,55,96&amp;mp=1&amp;tib=255,255,255&amp;iip=4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76926" y="4487197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6755c64b.fixed?pid=c336b4c95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Ⅰ</a:t>
            </a:r>
            <a:endParaRPr lang="en-US" altLang="zh-CN" sz="4000" dirty="0"/>
          </a:p>
        </p:txBody>
      </p:sp>
      <p:sp>
        <p:nvSpPr>
          <p:cNvPr id="3" name="C_2_BD#06755c64b.fixed?pid=c336b4c95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000"/>
              </a:lnSpc>
            </a:pP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Listening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Speaking</a:t>
            </a:r>
            <a:r>
              <a:rPr lang="en-US" altLang="zh-CN" sz="50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6300"/>
              </a:lnSpc>
            </a:pPr>
            <a:r>
              <a:rPr lang="en-US" altLang="zh-CN" sz="50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50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Reading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Thinking</a:t>
            </a:r>
            <a:endParaRPr lang="en-US" altLang="zh-CN" sz="50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#7e7ae518e?pid=06755c64b&amp;color=0,55,96&amp;vtp=1&amp;bt=1&amp;bbb=1"/>
          <p:cNvSpPr/>
          <p:nvPr/>
        </p:nvSpPr>
        <p:spPr>
          <a:xfrm>
            <a:off x="502920" y="1512000"/>
            <a:ext cx="10570464" cy="2449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敲黑板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课时导入：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Thinking部分讲述了主人公林巧稚的人生经历，呈现了林医生的高尚品德以及她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对社会的无私奉献。通过阅读，了解林巧稚无私奉献的一生以及她在医学方面做出的贡献，学习林医生无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私奉献的高尚品德。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语言知识：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majority,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complain,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reject,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appoint,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tend,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scared,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sharp,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replace,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表抽象地点的名词后的定语从句，“否定词+比较级”结构表示最高级，现在分词（短语）的完成式作状语等。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b3e266c7a?sp=1&amp;pid=15853ca54&amp;color=0,55,96&amp;vtp=1&amp;bt=1&amp;bbb=1"/>
          <p:cNvSpPr/>
          <p:nvPr/>
        </p:nvSpPr>
        <p:spPr>
          <a:xfrm>
            <a:off x="502920" y="151200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Lady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Lamp</a:t>
            </a:r>
            <a:endParaRPr lang="en-US" altLang="zh-CN" sz="1800" dirty="0"/>
          </a:p>
        </p:txBody>
      </p:sp>
      <p:pic>
        <p:nvPicPr>
          <p:cNvPr id="3" name="P_4_BD#b3e266c7a?pid=15853ca54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4608" y="1990409"/>
            <a:ext cx="1847088" cy="2679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b3e266c7a?pid=15853ca54&amp;color=0,55,96&amp;vtp=1&amp;bt=1&amp;bbb=1&amp;hb=1"/>
          <p:cNvSpPr/>
          <p:nvPr/>
        </p:nvSpPr>
        <p:spPr>
          <a:xfrm>
            <a:off x="502920" y="1508760"/>
            <a:ext cx="10570464" cy="4191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Florence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Nightingale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（1820—1910）,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Lamp”,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British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nurse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statistician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reformer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foundational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philosopher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modern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nursing.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wealthy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Florence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Nightingale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homeschooled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father.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Nursing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profession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Nightingale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nurse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sick.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Despite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reservations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Nightingale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eventually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Germany.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Nightingale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established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standards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Nightingale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herself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wandered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wards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title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Lamp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”.She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improved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conditions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hospitals.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dedicated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spreading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nursing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practices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3611</Words>
  <Application>Microsoft Office PowerPoint</Application>
  <PresentationFormat>宽屏</PresentationFormat>
  <Paragraphs>495</Paragraphs>
  <Slides>49</Slides>
  <Notes>48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49</vt:i4>
      </vt:variant>
    </vt:vector>
  </HeadingPairs>
  <TitlesOfParts>
    <vt:vector size="58" baseType="lpstr">
      <vt:lpstr>Arial (正文)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2024-10-10T06:54:26Z</dcterms:created>
  <dcterms:modified xsi:type="dcterms:W3CDTF">2024-10-10T06:59:38Z</dcterms:modified>
  <cp:category/>
  <cp:contentStatus/>
</cp:coreProperties>
</file>